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56" r:id="rId5"/>
    <p:sldId id="257" r:id="rId6"/>
    <p:sldId id="299" r:id="rId7"/>
    <p:sldId id="260" r:id="rId8"/>
    <p:sldId id="274" r:id="rId9"/>
    <p:sldId id="290" r:id="rId10"/>
    <p:sldId id="300" r:id="rId11"/>
    <p:sldId id="295" r:id="rId12"/>
    <p:sldId id="298" r:id="rId13"/>
    <p:sldId id="297" r:id="rId14"/>
    <p:sldId id="296" r:id="rId15"/>
    <p:sldId id="301" r:id="rId16"/>
    <p:sldId id="266" r:id="rId17"/>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ACE24B58-AAE4-43DE-9A03-811B25DB9C45}">
          <p14:sldIdLst>
            <p14:sldId id="256"/>
            <p14:sldId id="257"/>
            <p14:sldId id="299"/>
            <p14:sldId id="260"/>
            <p14:sldId id="274"/>
            <p14:sldId id="290"/>
            <p14:sldId id="300"/>
            <p14:sldId id="295"/>
            <p14:sldId id="298"/>
            <p14:sldId id="297"/>
            <p14:sldId id="296"/>
            <p14:sldId id="301"/>
            <p14:sldId id="266"/>
          </p14:sldIdLst>
        </p14:section>
      </p14:sectionLst>
    </p:ext>
    <p:ext uri="{EFAFB233-063F-42B5-8137-9DF3F51BA10A}">
      <p15:sldGuideLst xmlns:p15="http://schemas.microsoft.com/office/powerpoint/2012/main">
        <p15:guide id="1" orient="horz" pos="2160" userDrawn="1">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779F84C-A01E-A76B-6E09-5997FD1CDEE1}" name="内藤さくら" initials="内藤さくら" userId="内藤さくら" providerId="None"/>
  <p188:author id="{C5EC19F3-2396-1580-5CD0-3E333298CE02}" name="栁原 魁人_長野" initials="魁栁" userId="S::21239@nagano.kosen-ac.jp::892f67d1-2528-4801-9855-66712438b97f"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a:srgbClr val="0000FF"/>
    <a:srgbClr val="FF6600"/>
    <a:srgbClr val="00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E9BB9C-EC86-406E-B770-E7393BE74BC2}" v="2" dt="2026-01-20T08:46:22.933"/>
    <p1510:client id="{6F9D9D27-3E29-4E8F-BE4B-2B62B431775F}" v="2" dt="2026-01-20T23:52:39.214"/>
    <p1510:client id="{86F18599-3D1B-4DAE-B5F5-5E86BB32EF65}" v="29" dt="2026-01-21T00:44:33.488"/>
    <p1510:client id="{8963542A-7528-4698-BA15-FC2EC62F0721}" v="4" dt="2026-01-20T08:23:46.663"/>
    <p1510:client id="{AD27DFF5-7C8D-42EE-A27C-4A98357F9D0A}" v="21" dt="2026-01-20T06:48:35.6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65" autoAdjust="0"/>
    <p:restoredTop sz="60478" autoAdjust="0"/>
  </p:normalViewPr>
  <p:slideViewPr>
    <p:cSldViewPr snapToGrid="0">
      <p:cViewPr varScale="1">
        <p:scale>
          <a:sx n="74" d="100"/>
          <a:sy n="74" d="100"/>
        </p:scale>
        <p:origin x="2148" y="3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栁原 魁人_長野" userId="892f67d1-2528-4801-9855-66712438b97f" providerId="ADAL" clId="{F0789076-DC05-45F7-B7CB-27EA783E41BD}"/>
    <pc:docChg chg="undo custSel modSld sldOrd">
      <pc:chgData name="栁原 魁人_長野" userId="892f67d1-2528-4801-9855-66712438b97f" providerId="ADAL" clId="{F0789076-DC05-45F7-B7CB-27EA783E41BD}" dt="2026-01-21T00:49:10.030" v="187" actId="20577"/>
      <pc:docMkLst>
        <pc:docMk/>
      </pc:docMkLst>
      <pc:sldChg chg="modSp mod">
        <pc:chgData name="栁原 魁人_長野" userId="892f67d1-2528-4801-9855-66712438b97f" providerId="ADAL" clId="{F0789076-DC05-45F7-B7CB-27EA783E41BD}" dt="2026-01-21T00:22:31.093" v="115" actId="1076"/>
        <pc:sldMkLst>
          <pc:docMk/>
          <pc:sldMk cId="734463995" sldId="257"/>
        </pc:sldMkLst>
        <pc:spChg chg="mod">
          <ac:chgData name="栁原 魁人_長野" userId="892f67d1-2528-4801-9855-66712438b97f" providerId="ADAL" clId="{F0789076-DC05-45F7-B7CB-27EA783E41BD}" dt="2026-01-21T00:01:23.342" v="114"/>
          <ac:spMkLst>
            <pc:docMk/>
            <pc:sldMk cId="734463995" sldId="257"/>
            <ac:spMk id="3" creationId="{293ED7EF-2D3A-4508-A86E-ECCCA1305A64}"/>
          </ac:spMkLst>
        </pc:spChg>
        <pc:spChg chg="mod">
          <ac:chgData name="栁原 魁人_長野" userId="892f67d1-2528-4801-9855-66712438b97f" providerId="ADAL" clId="{F0789076-DC05-45F7-B7CB-27EA783E41BD}" dt="2026-01-21T00:22:31.093" v="115" actId="1076"/>
          <ac:spMkLst>
            <pc:docMk/>
            <pc:sldMk cId="734463995" sldId="257"/>
            <ac:spMk id="7" creationId="{FF47969D-405F-8FAB-AA80-06CF86BC6C64}"/>
          </ac:spMkLst>
        </pc:spChg>
        <pc:picChg chg="mod">
          <ac:chgData name="栁原 魁人_長野" userId="892f67d1-2528-4801-9855-66712438b97f" providerId="ADAL" clId="{F0789076-DC05-45F7-B7CB-27EA783E41BD}" dt="2026-01-20T14:27:42.163" v="30" actId="1076"/>
          <ac:picMkLst>
            <pc:docMk/>
            <pc:sldMk cId="734463995" sldId="257"/>
            <ac:picMk id="15" creationId="{46AC7350-25D3-6F56-D90F-FF807FEF502A}"/>
          </ac:picMkLst>
        </pc:picChg>
      </pc:sldChg>
      <pc:sldChg chg="modSp mod">
        <pc:chgData name="栁原 魁人_長野" userId="892f67d1-2528-4801-9855-66712438b97f" providerId="ADAL" clId="{F0789076-DC05-45F7-B7CB-27EA783E41BD}" dt="2026-01-21T00:23:59.333" v="116" actId="1076"/>
        <pc:sldMkLst>
          <pc:docMk/>
          <pc:sldMk cId="2612903437" sldId="260"/>
        </pc:sldMkLst>
        <pc:spChg chg="mod">
          <ac:chgData name="栁原 魁人_長野" userId="892f67d1-2528-4801-9855-66712438b97f" providerId="ADAL" clId="{F0789076-DC05-45F7-B7CB-27EA783E41BD}" dt="2026-01-20T14:31:01.571" v="94"/>
          <ac:spMkLst>
            <pc:docMk/>
            <pc:sldMk cId="2612903437" sldId="260"/>
            <ac:spMk id="3" creationId="{7FA4065B-7759-DE8D-CBE5-246C1F8F0E8A}"/>
          </ac:spMkLst>
        </pc:spChg>
        <pc:spChg chg="mod">
          <ac:chgData name="栁原 魁人_長野" userId="892f67d1-2528-4801-9855-66712438b97f" providerId="ADAL" clId="{F0789076-DC05-45F7-B7CB-27EA783E41BD}" dt="2026-01-21T00:23:59.333" v="116" actId="1076"/>
          <ac:spMkLst>
            <pc:docMk/>
            <pc:sldMk cId="2612903437" sldId="260"/>
            <ac:spMk id="6" creationId="{B2856D1F-87BF-81AA-1AD9-33F86BE0872A}"/>
          </ac:spMkLst>
        </pc:spChg>
        <pc:spChg chg="mod">
          <ac:chgData name="栁原 魁人_長野" userId="892f67d1-2528-4801-9855-66712438b97f" providerId="ADAL" clId="{F0789076-DC05-45F7-B7CB-27EA783E41BD}" dt="2026-01-21T00:23:59.333" v="116" actId="1076"/>
          <ac:spMkLst>
            <pc:docMk/>
            <pc:sldMk cId="2612903437" sldId="260"/>
            <ac:spMk id="7" creationId="{5A1DDA5B-BFFB-39B5-D842-BA608F963803}"/>
          </ac:spMkLst>
        </pc:spChg>
        <pc:spChg chg="mod">
          <ac:chgData name="栁原 魁人_長野" userId="892f67d1-2528-4801-9855-66712438b97f" providerId="ADAL" clId="{F0789076-DC05-45F7-B7CB-27EA783E41BD}" dt="2026-01-21T00:23:59.333" v="116" actId="1076"/>
          <ac:spMkLst>
            <pc:docMk/>
            <pc:sldMk cId="2612903437" sldId="260"/>
            <ac:spMk id="9" creationId="{482AC437-053B-EBB6-FAD3-E34844022EA3}"/>
          </ac:spMkLst>
        </pc:spChg>
        <pc:spChg chg="mod">
          <ac:chgData name="栁原 魁人_長野" userId="892f67d1-2528-4801-9855-66712438b97f" providerId="ADAL" clId="{F0789076-DC05-45F7-B7CB-27EA783E41BD}" dt="2026-01-21T00:23:59.333" v="116" actId="1076"/>
          <ac:spMkLst>
            <pc:docMk/>
            <pc:sldMk cId="2612903437" sldId="260"/>
            <ac:spMk id="10" creationId="{881CB499-9FB4-4295-9E76-EA4363094555}"/>
          </ac:spMkLst>
        </pc:spChg>
        <pc:spChg chg="mod">
          <ac:chgData name="栁原 魁人_長野" userId="892f67d1-2528-4801-9855-66712438b97f" providerId="ADAL" clId="{F0789076-DC05-45F7-B7CB-27EA783E41BD}" dt="2026-01-21T00:23:59.333" v="116" actId="1076"/>
          <ac:spMkLst>
            <pc:docMk/>
            <pc:sldMk cId="2612903437" sldId="260"/>
            <ac:spMk id="23" creationId="{841E2FCF-5426-FD13-C556-88508E985F4B}"/>
          </ac:spMkLst>
        </pc:spChg>
        <pc:cxnChg chg="mod">
          <ac:chgData name="栁原 魁人_長野" userId="892f67d1-2528-4801-9855-66712438b97f" providerId="ADAL" clId="{F0789076-DC05-45F7-B7CB-27EA783E41BD}" dt="2026-01-21T00:23:59.333" v="116" actId="1076"/>
          <ac:cxnSpMkLst>
            <pc:docMk/>
            <pc:sldMk cId="2612903437" sldId="260"/>
            <ac:cxnSpMk id="13" creationId="{9180D8FB-648F-A4A0-05F9-499B8A83FC07}"/>
          </ac:cxnSpMkLst>
        </pc:cxnChg>
        <pc:cxnChg chg="mod">
          <ac:chgData name="栁原 魁人_長野" userId="892f67d1-2528-4801-9855-66712438b97f" providerId="ADAL" clId="{F0789076-DC05-45F7-B7CB-27EA783E41BD}" dt="2026-01-21T00:23:59.333" v="116" actId="1076"/>
          <ac:cxnSpMkLst>
            <pc:docMk/>
            <pc:sldMk cId="2612903437" sldId="260"/>
            <ac:cxnSpMk id="15" creationId="{A1AC79FF-511C-9271-A5D3-2902237C1E7D}"/>
          </ac:cxnSpMkLst>
        </pc:cxnChg>
        <pc:cxnChg chg="mod">
          <ac:chgData name="栁原 魁人_長野" userId="892f67d1-2528-4801-9855-66712438b97f" providerId="ADAL" clId="{F0789076-DC05-45F7-B7CB-27EA783E41BD}" dt="2026-01-21T00:23:59.333" v="116" actId="1076"/>
          <ac:cxnSpMkLst>
            <pc:docMk/>
            <pc:sldMk cId="2612903437" sldId="260"/>
            <ac:cxnSpMk id="17" creationId="{C55D5A45-22F6-076B-F951-8EB8C732F2DE}"/>
          </ac:cxnSpMkLst>
        </pc:cxnChg>
        <pc:cxnChg chg="mod">
          <ac:chgData name="栁原 魁人_長野" userId="892f67d1-2528-4801-9855-66712438b97f" providerId="ADAL" clId="{F0789076-DC05-45F7-B7CB-27EA783E41BD}" dt="2026-01-21T00:23:59.333" v="116" actId="1076"/>
          <ac:cxnSpMkLst>
            <pc:docMk/>
            <pc:sldMk cId="2612903437" sldId="260"/>
            <ac:cxnSpMk id="21" creationId="{229CBCFB-299D-FED2-BCD3-096848E09684}"/>
          </ac:cxnSpMkLst>
        </pc:cxnChg>
      </pc:sldChg>
      <pc:sldChg chg="modSp mod">
        <pc:chgData name="栁原 魁人_長野" userId="892f67d1-2528-4801-9855-66712438b97f" providerId="ADAL" clId="{F0789076-DC05-45F7-B7CB-27EA783E41BD}" dt="2026-01-21T00:49:10.030" v="187" actId="20577"/>
        <pc:sldMkLst>
          <pc:docMk/>
          <pc:sldMk cId="1365090923" sldId="266"/>
        </pc:sldMkLst>
        <pc:spChg chg="mod">
          <ac:chgData name="栁原 魁人_長野" userId="892f67d1-2528-4801-9855-66712438b97f" providerId="ADAL" clId="{F0789076-DC05-45F7-B7CB-27EA783E41BD}" dt="2026-01-21T00:49:10.030" v="187" actId="20577"/>
          <ac:spMkLst>
            <pc:docMk/>
            <pc:sldMk cId="1365090923" sldId="266"/>
            <ac:spMk id="3" creationId="{30714B62-E7BD-C4AE-D609-D3A6EDF2DC15}"/>
          </ac:spMkLst>
        </pc:spChg>
      </pc:sldChg>
      <pc:sldChg chg="ord">
        <pc:chgData name="栁原 魁人_長野" userId="892f67d1-2528-4801-9855-66712438b97f" providerId="ADAL" clId="{F0789076-DC05-45F7-B7CB-27EA783E41BD}" dt="2026-01-21T00:26:36.542" v="118"/>
        <pc:sldMkLst>
          <pc:docMk/>
          <pc:sldMk cId="215497589" sldId="274"/>
        </pc:sldMkLst>
      </pc:sldChg>
      <pc:sldChg chg="modSp mod">
        <pc:chgData name="栁原 魁人_長野" userId="892f67d1-2528-4801-9855-66712438b97f" providerId="ADAL" clId="{F0789076-DC05-45F7-B7CB-27EA783E41BD}" dt="2026-01-21T00:28:17.504" v="164"/>
        <pc:sldMkLst>
          <pc:docMk/>
          <pc:sldMk cId="1232759536" sldId="290"/>
        </pc:sldMkLst>
        <pc:spChg chg="mod">
          <ac:chgData name="栁原 魁人_長野" userId="892f67d1-2528-4801-9855-66712438b97f" providerId="ADAL" clId="{F0789076-DC05-45F7-B7CB-27EA783E41BD}" dt="2026-01-21T00:28:17.504" v="164"/>
          <ac:spMkLst>
            <pc:docMk/>
            <pc:sldMk cId="1232759536" sldId="290"/>
            <ac:spMk id="63" creationId="{EF117686-EC68-61D1-B18E-14FA4AE7C09C}"/>
          </ac:spMkLst>
        </pc:spChg>
        <pc:spChg chg="mod">
          <ac:chgData name="栁原 魁人_長野" userId="892f67d1-2528-4801-9855-66712438b97f" providerId="ADAL" clId="{F0789076-DC05-45F7-B7CB-27EA783E41BD}" dt="2026-01-21T00:28:16.973" v="162" actId="1076"/>
          <ac:spMkLst>
            <pc:docMk/>
            <pc:sldMk cId="1232759536" sldId="290"/>
            <ac:spMk id="64" creationId="{4D530A20-0E37-72AA-F46C-6D32EE6C5A74}"/>
          </ac:spMkLst>
        </pc:spChg>
      </pc:sldChg>
      <pc:sldChg chg="modSp mod">
        <pc:chgData name="栁原 魁人_長野" userId="892f67d1-2528-4801-9855-66712438b97f" providerId="ADAL" clId="{F0789076-DC05-45F7-B7CB-27EA783E41BD}" dt="2026-01-21T00:44:53.505" v="181" actId="1076"/>
        <pc:sldMkLst>
          <pc:docMk/>
          <pc:sldMk cId="313210001" sldId="298"/>
        </pc:sldMkLst>
        <pc:spChg chg="mod">
          <ac:chgData name="栁原 魁人_長野" userId="892f67d1-2528-4801-9855-66712438b97f" providerId="ADAL" clId="{F0789076-DC05-45F7-B7CB-27EA783E41BD}" dt="2026-01-21T00:44:53.505" v="181" actId="1076"/>
          <ac:spMkLst>
            <pc:docMk/>
            <pc:sldMk cId="313210001" sldId="298"/>
            <ac:spMk id="4" creationId="{D6B92CF5-FF52-7313-9ECF-78B531F2EB8F}"/>
          </ac:spMkLst>
        </pc:spChg>
      </pc:sldChg>
    </pc:docChg>
  </pc:docChgLst>
  <pc:docChgLst>
    <pc:chgData name="栁原 魁人_長野" userId="S::21239@nagano.kosen-ac.jp::892f67d1-2528-4801-9855-66712438b97f" providerId="AD" clId="Web-{29E9BB9C-EC86-406E-B770-E7393BE74BC2}"/>
    <pc:docChg chg="modSld">
      <pc:chgData name="栁原 魁人_長野" userId="S::21239@nagano.kosen-ac.jp::892f67d1-2528-4801-9855-66712438b97f" providerId="AD" clId="Web-{29E9BB9C-EC86-406E-B770-E7393BE74BC2}" dt="2026-01-20T08:46:22.933" v="1"/>
      <pc:docMkLst>
        <pc:docMk/>
      </pc:docMkLst>
      <pc:sldChg chg="addSp delSp modSp addAnim delAnim">
        <pc:chgData name="栁原 魁人_長野" userId="S::21239@nagano.kosen-ac.jp::892f67d1-2528-4801-9855-66712438b97f" providerId="AD" clId="Web-{29E9BB9C-EC86-406E-B770-E7393BE74BC2}" dt="2026-01-20T08:46:22.933" v="1"/>
        <pc:sldMkLst>
          <pc:docMk/>
          <pc:sldMk cId="3271431459" sldId="256"/>
        </pc:sldMkLst>
        <pc:picChg chg="add del mod">
          <ac:chgData name="栁原 魁人_長野" userId="S::21239@nagano.kosen-ac.jp::892f67d1-2528-4801-9855-66712438b97f" providerId="AD" clId="Web-{29E9BB9C-EC86-406E-B770-E7393BE74BC2}" dt="2026-01-20T08:46:22.933" v="1"/>
          <ac:picMkLst>
            <pc:docMk/>
            <pc:sldMk cId="3271431459" sldId="256"/>
            <ac:picMk id="3" creationId="{8B3F1139-28EF-A23E-5162-261FB979B738}"/>
          </ac:picMkLst>
        </pc:picChg>
      </pc:sldChg>
    </pc:docChg>
  </pc:docChgLst>
  <pc:docChgLst>
    <pc:chgData name="栁原 魁人_長野" userId="S::21239@nagano.kosen-ac.jp::892f67d1-2528-4801-9855-66712438b97f" providerId="AD" clId="Web-{AD27DFF5-7C8D-42EE-A27C-4A98357F9D0A}"/>
    <pc:docChg chg="delSld modSection">
      <pc:chgData name="栁原 魁人_長野" userId="S::21239@nagano.kosen-ac.jp::892f67d1-2528-4801-9855-66712438b97f" providerId="AD" clId="Web-{AD27DFF5-7C8D-42EE-A27C-4A98357F9D0A}" dt="2026-01-20T06:48:35.686" v="20"/>
      <pc:docMkLst>
        <pc:docMk/>
      </pc:docMkLst>
      <pc:sldChg chg="del">
        <pc:chgData name="栁原 魁人_長野" userId="S::21239@nagano.kosen-ac.jp::892f67d1-2528-4801-9855-66712438b97f" providerId="AD" clId="Web-{AD27DFF5-7C8D-42EE-A27C-4A98357F9D0A}" dt="2026-01-20T06:48:32.921" v="0"/>
        <pc:sldMkLst>
          <pc:docMk/>
          <pc:sldMk cId="970188803" sldId="261"/>
        </pc:sldMkLst>
      </pc:sldChg>
      <pc:sldChg chg="del">
        <pc:chgData name="栁原 魁人_長野" userId="S::21239@nagano.kosen-ac.jp::892f67d1-2528-4801-9855-66712438b97f" providerId="AD" clId="Web-{AD27DFF5-7C8D-42EE-A27C-4A98357F9D0A}" dt="2026-01-20T06:48:33.436" v="8"/>
        <pc:sldMkLst>
          <pc:docMk/>
          <pc:sldMk cId="3182451539" sldId="262"/>
        </pc:sldMkLst>
      </pc:sldChg>
      <pc:sldChg chg="del">
        <pc:chgData name="栁原 魁人_長野" userId="S::21239@nagano.kosen-ac.jp::892f67d1-2528-4801-9855-66712438b97f" providerId="AD" clId="Web-{AD27DFF5-7C8D-42EE-A27C-4A98357F9D0A}" dt="2026-01-20T06:48:33.436" v="7"/>
        <pc:sldMkLst>
          <pc:docMk/>
          <pc:sldMk cId="2281274335" sldId="263"/>
        </pc:sldMkLst>
      </pc:sldChg>
      <pc:sldChg chg="del">
        <pc:chgData name="栁原 魁人_長野" userId="S::21239@nagano.kosen-ac.jp::892f67d1-2528-4801-9855-66712438b97f" providerId="AD" clId="Web-{AD27DFF5-7C8D-42EE-A27C-4A98357F9D0A}" dt="2026-01-20T06:48:33.218" v="5"/>
        <pc:sldMkLst>
          <pc:docMk/>
          <pc:sldMk cId="1125175306" sldId="264"/>
        </pc:sldMkLst>
      </pc:sldChg>
      <pc:sldChg chg="del">
        <pc:chgData name="栁原 魁人_長野" userId="S::21239@nagano.kosen-ac.jp::892f67d1-2528-4801-9855-66712438b97f" providerId="AD" clId="Web-{AD27DFF5-7C8D-42EE-A27C-4A98357F9D0A}" dt="2026-01-20T06:48:32.921" v="1"/>
        <pc:sldMkLst>
          <pc:docMk/>
          <pc:sldMk cId="3095159301" sldId="267"/>
        </pc:sldMkLst>
      </pc:sldChg>
      <pc:sldChg chg="del">
        <pc:chgData name="栁原 魁人_長野" userId="S::21239@nagano.kosen-ac.jp::892f67d1-2528-4801-9855-66712438b97f" providerId="AD" clId="Web-{AD27DFF5-7C8D-42EE-A27C-4A98357F9D0A}" dt="2026-01-20T06:48:33.452" v="12"/>
        <pc:sldMkLst>
          <pc:docMk/>
          <pc:sldMk cId="2632450069" sldId="270"/>
        </pc:sldMkLst>
      </pc:sldChg>
      <pc:sldChg chg="del">
        <pc:chgData name="栁原 魁人_長野" userId="S::21239@nagano.kosen-ac.jp::892f67d1-2528-4801-9855-66712438b97f" providerId="AD" clId="Web-{AD27DFF5-7C8D-42EE-A27C-4A98357F9D0A}" dt="2026-01-20T06:48:33.514" v="15"/>
        <pc:sldMkLst>
          <pc:docMk/>
          <pc:sldMk cId="2536756243" sldId="273"/>
        </pc:sldMkLst>
      </pc:sldChg>
      <pc:sldChg chg="del">
        <pc:chgData name="栁原 魁人_長野" userId="S::21239@nagano.kosen-ac.jp::892f67d1-2528-4801-9855-66712438b97f" providerId="AD" clId="Web-{AD27DFF5-7C8D-42EE-A27C-4A98357F9D0A}" dt="2026-01-20T06:48:33.436" v="9"/>
        <pc:sldMkLst>
          <pc:docMk/>
          <pc:sldMk cId="841907724" sldId="275"/>
        </pc:sldMkLst>
      </pc:sldChg>
      <pc:sldChg chg="del">
        <pc:chgData name="栁原 魁人_長野" userId="S::21239@nagano.kosen-ac.jp::892f67d1-2528-4801-9855-66712438b97f" providerId="AD" clId="Web-{AD27DFF5-7C8D-42EE-A27C-4A98357F9D0A}" dt="2026-01-20T06:48:33.436" v="11"/>
        <pc:sldMkLst>
          <pc:docMk/>
          <pc:sldMk cId="160559216" sldId="279"/>
        </pc:sldMkLst>
      </pc:sldChg>
      <pc:sldChg chg="del">
        <pc:chgData name="栁原 魁人_長野" userId="S::21239@nagano.kosen-ac.jp::892f67d1-2528-4801-9855-66712438b97f" providerId="AD" clId="Web-{AD27DFF5-7C8D-42EE-A27C-4A98357F9D0A}" dt="2026-01-20T06:48:33.436" v="6"/>
        <pc:sldMkLst>
          <pc:docMk/>
          <pc:sldMk cId="4285901696" sldId="280"/>
        </pc:sldMkLst>
      </pc:sldChg>
      <pc:sldChg chg="del">
        <pc:chgData name="栁原 魁人_長野" userId="S::21239@nagano.kosen-ac.jp::892f67d1-2528-4801-9855-66712438b97f" providerId="AD" clId="Web-{AD27DFF5-7C8D-42EE-A27C-4A98357F9D0A}" dt="2026-01-20T06:48:33.436" v="10"/>
        <pc:sldMkLst>
          <pc:docMk/>
          <pc:sldMk cId="1126327636" sldId="286"/>
        </pc:sldMkLst>
      </pc:sldChg>
      <pc:sldChg chg="del">
        <pc:chgData name="栁原 魁人_長野" userId="S::21239@nagano.kosen-ac.jp::892f67d1-2528-4801-9855-66712438b97f" providerId="AD" clId="Web-{AD27DFF5-7C8D-42EE-A27C-4A98357F9D0A}" dt="2026-01-20T06:48:35.405" v="18"/>
        <pc:sldMkLst>
          <pc:docMk/>
          <pc:sldMk cId="806942244" sldId="288"/>
        </pc:sldMkLst>
      </pc:sldChg>
      <pc:sldChg chg="del">
        <pc:chgData name="栁原 魁人_長野" userId="S::21239@nagano.kosen-ac.jp::892f67d1-2528-4801-9855-66712438b97f" providerId="AD" clId="Web-{AD27DFF5-7C8D-42EE-A27C-4A98357F9D0A}" dt="2026-01-20T06:48:34.639" v="17"/>
        <pc:sldMkLst>
          <pc:docMk/>
          <pc:sldMk cId="3625424048" sldId="289"/>
        </pc:sldMkLst>
      </pc:sldChg>
      <pc:sldChg chg="del">
        <pc:chgData name="栁原 魁人_長野" userId="S::21239@nagano.kosen-ac.jp::892f67d1-2528-4801-9855-66712438b97f" providerId="AD" clId="Web-{AD27DFF5-7C8D-42EE-A27C-4A98357F9D0A}" dt="2026-01-20T06:48:33.514" v="13"/>
        <pc:sldMkLst>
          <pc:docMk/>
          <pc:sldMk cId="3494252398" sldId="292"/>
        </pc:sldMkLst>
      </pc:sldChg>
      <pc:sldChg chg="del">
        <pc:chgData name="栁原 魁人_長野" userId="S::21239@nagano.kosen-ac.jp::892f67d1-2528-4801-9855-66712438b97f" providerId="AD" clId="Web-{AD27DFF5-7C8D-42EE-A27C-4A98357F9D0A}" dt="2026-01-20T06:48:33.514" v="14"/>
        <pc:sldMkLst>
          <pc:docMk/>
          <pc:sldMk cId="3248565017" sldId="293"/>
        </pc:sldMkLst>
      </pc:sldChg>
      <pc:sldChg chg="del">
        <pc:chgData name="栁原 魁人_長野" userId="S::21239@nagano.kosen-ac.jp::892f67d1-2528-4801-9855-66712438b97f" providerId="AD" clId="Web-{AD27DFF5-7C8D-42EE-A27C-4A98357F9D0A}" dt="2026-01-20T06:48:33.686" v="16"/>
        <pc:sldMkLst>
          <pc:docMk/>
          <pc:sldMk cId="1132641102" sldId="294"/>
        </pc:sldMkLst>
      </pc:sldChg>
      <pc:sldChg chg="del">
        <pc:chgData name="栁原 魁人_長野" userId="S::21239@nagano.kosen-ac.jp::892f67d1-2528-4801-9855-66712438b97f" providerId="AD" clId="Web-{AD27DFF5-7C8D-42EE-A27C-4A98357F9D0A}" dt="2026-01-20T06:48:32.936" v="2"/>
        <pc:sldMkLst>
          <pc:docMk/>
          <pc:sldMk cId="2970477486" sldId="299"/>
        </pc:sldMkLst>
      </pc:sldChg>
      <pc:sldChg chg="del">
        <pc:chgData name="栁原 魁人_長野" userId="S::21239@nagano.kosen-ac.jp::892f67d1-2528-4801-9855-66712438b97f" providerId="AD" clId="Web-{AD27DFF5-7C8D-42EE-A27C-4A98357F9D0A}" dt="2026-01-20T06:48:33.155" v="4"/>
        <pc:sldMkLst>
          <pc:docMk/>
          <pc:sldMk cId="538640358" sldId="300"/>
        </pc:sldMkLst>
      </pc:sldChg>
      <pc:sldChg chg="del">
        <pc:chgData name="栁原 魁人_長野" userId="S::21239@nagano.kosen-ac.jp::892f67d1-2528-4801-9855-66712438b97f" providerId="AD" clId="Web-{AD27DFF5-7C8D-42EE-A27C-4A98357F9D0A}" dt="2026-01-20T06:48:32.936" v="3"/>
        <pc:sldMkLst>
          <pc:docMk/>
          <pc:sldMk cId="2224735110" sldId="301"/>
        </pc:sldMkLst>
      </pc:sldChg>
      <pc:sldChg chg="del">
        <pc:chgData name="栁原 魁人_長野" userId="S::21239@nagano.kosen-ac.jp::892f67d1-2528-4801-9855-66712438b97f" providerId="AD" clId="Web-{AD27DFF5-7C8D-42EE-A27C-4A98357F9D0A}" dt="2026-01-20T06:48:35.671" v="19"/>
        <pc:sldMkLst>
          <pc:docMk/>
          <pc:sldMk cId="2226869415" sldId="302"/>
        </pc:sldMkLst>
      </pc:sldChg>
      <pc:sldChg chg="del">
        <pc:chgData name="栁原 魁人_長野" userId="S::21239@nagano.kosen-ac.jp::892f67d1-2528-4801-9855-66712438b97f" providerId="AD" clId="Web-{AD27DFF5-7C8D-42EE-A27C-4A98357F9D0A}" dt="2026-01-20T06:48:35.686" v="20"/>
        <pc:sldMkLst>
          <pc:docMk/>
          <pc:sldMk cId="598273968" sldId="303"/>
        </pc:sldMkLst>
      </pc:sldChg>
    </pc:docChg>
  </pc:docChgLst>
  <pc:docChgLst>
    <pc:chgData name="栁原 魁人_長野" userId="S::21239@nagano.kosen-ac.jp::892f67d1-2528-4801-9855-66712438b97f" providerId="AD" clId="Web-{6F9D9D27-3E29-4E8F-BE4B-2B62B431775F}"/>
    <pc:docChg chg="modSld">
      <pc:chgData name="栁原 魁人_長野" userId="S::21239@nagano.kosen-ac.jp::892f67d1-2528-4801-9855-66712438b97f" providerId="AD" clId="Web-{6F9D9D27-3E29-4E8F-BE4B-2B62B431775F}" dt="2026-01-20T23:52:39.214" v="1" actId="20577"/>
      <pc:docMkLst>
        <pc:docMk/>
      </pc:docMkLst>
      <pc:sldChg chg="modSp">
        <pc:chgData name="栁原 魁人_長野" userId="S::21239@nagano.kosen-ac.jp::892f67d1-2528-4801-9855-66712438b97f" providerId="AD" clId="Web-{6F9D9D27-3E29-4E8F-BE4B-2B62B431775F}" dt="2026-01-20T23:52:39.214" v="1" actId="20577"/>
        <pc:sldMkLst>
          <pc:docMk/>
          <pc:sldMk cId="2612903437" sldId="260"/>
        </pc:sldMkLst>
        <pc:spChg chg="mod">
          <ac:chgData name="栁原 魁人_長野" userId="S::21239@nagano.kosen-ac.jp::892f67d1-2528-4801-9855-66712438b97f" providerId="AD" clId="Web-{6F9D9D27-3E29-4E8F-BE4B-2B62B431775F}" dt="2026-01-20T23:52:39.214" v="1" actId="20577"/>
          <ac:spMkLst>
            <pc:docMk/>
            <pc:sldMk cId="2612903437" sldId="260"/>
            <ac:spMk id="3" creationId="{7FA4065B-7759-DE8D-CBE5-246C1F8F0E8A}"/>
          </ac:spMkLst>
        </pc:spChg>
      </pc:sldChg>
    </pc:docChg>
  </pc:docChgLst>
  <pc:docChgLst>
    <pc:chgData name="栁原 魁人_長野" userId="S::21239@nagano.kosen-ac.jp::892f67d1-2528-4801-9855-66712438b97f" providerId="AD" clId="Web-{8963542A-7528-4698-BA15-FC2EC62F0721}"/>
    <pc:docChg chg="modSld">
      <pc:chgData name="栁原 魁人_長野" userId="S::21239@nagano.kosen-ac.jp::892f67d1-2528-4801-9855-66712438b97f" providerId="AD" clId="Web-{8963542A-7528-4698-BA15-FC2EC62F0721}" dt="2026-01-20T08:23:46.663" v="3" actId="1076"/>
      <pc:docMkLst>
        <pc:docMk/>
      </pc:docMkLst>
      <pc:sldChg chg="modSp">
        <pc:chgData name="栁原 魁人_長野" userId="S::21239@nagano.kosen-ac.jp::892f67d1-2528-4801-9855-66712438b97f" providerId="AD" clId="Web-{8963542A-7528-4698-BA15-FC2EC62F0721}" dt="2026-01-20T08:23:46.663" v="3" actId="1076"/>
        <pc:sldMkLst>
          <pc:docMk/>
          <pc:sldMk cId="734463995" sldId="257"/>
        </pc:sldMkLst>
        <pc:picChg chg="mod">
          <ac:chgData name="栁原 魁人_長野" userId="S::21239@nagano.kosen-ac.jp::892f67d1-2528-4801-9855-66712438b97f" providerId="AD" clId="Web-{8963542A-7528-4698-BA15-FC2EC62F0721}" dt="2026-01-20T08:23:46.663" v="3" actId="1076"/>
          <ac:picMkLst>
            <pc:docMk/>
            <pc:sldMk cId="734463995" sldId="257"/>
            <ac:picMk id="6" creationId="{F9EDEE8E-751D-3F8F-7831-5BF753F14FAF}"/>
          </ac:picMkLst>
        </pc:picChg>
        <pc:picChg chg="mod">
          <ac:chgData name="栁原 魁人_長野" userId="S::21239@nagano.kosen-ac.jp::892f67d1-2528-4801-9855-66712438b97f" providerId="AD" clId="Web-{8963542A-7528-4698-BA15-FC2EC62F0721}" dt="2026-01-20T08:23:38.507" v="1" actId="1076"/>
          <ac:picMkLst>
            <pc:docMk/>
            <pc:sldMk cId="734463995" sldId="257"/>
            <ac:picMk id="15" creationId="{46AC7350-25D3-6F56-D90F-FF807FEF502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7AB60E68-1FED-AAB9-52A6-B3236F1005E9}"/>
              </a:ext>
            </a:extLst>
          </p:cNvPr>
          <p:cNvSpPr>
            <a:spLocks noGrp="1"/>
          </p:cNvSpPr>
          <p:nvPr>
            <p:ph type="hdr" sz="quarter"/>
          </p:nvPr>
        </p:nvSpPr>
        <p:spPr>
          <a:xfrm>
            <a:off x="-1" y="0"/>
            <a:ext cx="6111689" cy="458788"/>
          </a:xfrm>
          <a:prstGeom prst="rect">
            <a:avLst/>
          </a:prstGeom>
        </p:spPr>
        <p:txBody>
          <a:bodyPr vert="horz" lIns="91440" tIns="45720" rIns="91440" bIns="45720" rtlCol="0"/>
          <a:lstStyle>
            <a:lvl1pPr algn="l">
              <a:defRPr sz="1200"/>
            </a:lvl1pPr>
          </a:lstStyle>
          <a:p>
            <a:r>
              <a:rPr lang="ja-JP" altLang="en-US"/>
              <a:t>発表番号 </a:t>
            </a:r>
            <a:r>
              <a:rPr lang="en-US" altLang="ja-JP"/>
              <a:t>B</a:t>
            </a:r>
            <a:r>
              <a:rPr lang="ja-JP" altLang="en-US"/>
              <a:t>１３ </a:t>
            </a:r>
            <a:r>
              <a:rPr lang="en-US" altLang="ja-JP"/>
              <a:t>BCDR</a:t>
            </a:r>
            <a:r>
              <a:rPr lang="ja-JP" altLang="en-US"/>
              <a:t>を用いた基板の誘電損失と表面粗さによる電気伝導性の測定</a:t>
            </a:r>
            <a:endParaRPr lang="en-US" altLang="ja-JP"/>
          </a:p>
          <a:p>
            <a:r>
              <a:rPr kumimoji="1" lang="ja-JP" altLang="en-US"/>
              <a:t>春日研究室 ２３４ 栁原魁人</a:t>
            </a:r>
          </a:p>
        </p:txBody>
      </p:sp>
      <p:sp>
        <p:nvSpPr>
          <p:cNvPr id="4" name="フッター プレースホルダー 3">
            <a:extLst>
              <a:ext uri="{FF2B5EF4-FFF2-40B4-BE49-F238E27FC236}">
                <a16:creationId xmlns:a16="http://schemas.microsoft.com/office/drawing/2014/main" id="{A60A22D6-4C1A-AAFA-F85B-C671996E20B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日付プレースホルダー 6">
            <a:extLst>
              <a:ext uri="{FF2B5EF4-FFF2-40B4-BE49-F238E27FC236}">
                <a16:creationId xmlns:a16="http://schemas.microsoft.com/office/drawing/2014/main" id="{817CDA5B-E6D7-ACE9-90F3-97A11AA9742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AA46679-AAE3-44CB-9B8B-DE87B482E88E}" type="datetimeFigureOut">
              <a:rPr kumimoji="1" lang="ja-JP" altLang="en-US" smtClean="0"/>
              <a:t>2026/2/20</a:t>
            </a:fld>
            <a:endParaRPr kumimoji="1" lang="ja-JP" altLang="en-US"/>
          </a:p>
        </p:txBody>
      </p:sp>
    </p:spTree>
    <p:extLst>
      <p:ext uri="{BB962C8B-B14F-4D97-AF65-F5344CB8AC3E}">
        <p14:creationId xmlns:p14="http://schemas.microsoft.com/office/powerpoint/2010/main" val="1318715114"/>
      </p:ext>
    </p:extLst>
  </p:cSld>
  <p:clrMap bg1="lt1" tx1="dk1" bg2="lt2" tx2="dk2" accent1="accent1" accent2="accent2" accent3="accent3" accent4="accent4" accent5="accent5" accent6="accent6" hlink="hlink" folHlink="folHlink"/>
  <p:hf sldNum="0" hdr="0" ftr="0" dt="0"/>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png>
</file>

<file path=ppt/media/image12.png>
</file>

<file path=ppt/media/image13.png>
</file>

<file path=ppt/media/image130.png>
</file>

<file path=ppt/media/image14.png>
</file>

<file path=ppt/media/image14.svg>
</file>

<file path=ppt/media/image16.png>
</file>

<file path=ppt/media/image17.svg>
</file>

<file path=ppt/media/image18.png>
</file>

<file path=ppt/media/image19.svg>
</file>

<file path=ppt/media/image190.png>
</file>

<file path=ppt/media/image2.png>
</file>

<file path=ppt/media/image20.png>
</file>

<file path=ppt/media/image20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svg>
</file>

<file path=ppt/media/image3.png>
</file>

<file path=ppt/media/image30.png>
</file>

<file path=ppt/media/image31.svg>
</file>

<file path=ppt/media/image32.png>
</file>

<file path=ppt/media/image33.png>
</file>

<file path=ppt/media/image34.svg>
</file>

<file path=ppt/media/image35.png>
</file>

<file path=ppt/media/image36.png>
</file>

<file path=ppt/media/image37.sv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0BF085-4347-4C72-B704-796A70F0E2A7}" type="datetimeFigureOut">
              <a:rPr kumimoji="1" lang="ja-JP" altLang="en-US" smtClean="0"/>
              <a:t>2026/2/20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A289E5-6892-4060-9AEE-DC6F44BBE860}" type="slidenum">
              <a:rPr kumimoji="1" lang="ja-JP" altLang="en-US" smtClean="0"/>
              <a:t>‹#›</a:t>
            </a:fld>
            <a:endParaRPr kumimoji="1" lang="ja-JP" altLang="en-US"/>
          </a:p>
        </p:txBody>
      </p:sp>
    </p:spTree>
    <p:extLst>
      <p:ext uri="{BB962C8B-B14F-4D97-AF65-F5344CB8AC3E}">
        <p14:creationId xmlns:p14="http://schemas.microsoft.com/office/powerpoint/2010/main" val="8433473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15</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0</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15</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en-US" altLang="ja-JP" sz="1200" b="0" kern="1200" dirty="0">
                <a:solidFill>
                  <a:schemeClr val="tx1"/>
                </a:solidFill>
                <a:effectLst/>
                <a:latin typeface="+mn-lt"/>
                <a:ea typeface="+mn-ea"/>
                <a:cs typeface="+mn-cs"/>
              </a:rPr>
              <a:t>『BCDR</a:t>
            </a:r>
            <a:r>
              <a:rPr kumimoji="1" lang="ja-JP" altLang="en-US" sz="1200" b="0" kern="1200" dirty="0">
                <a:solidFill>
                  <a:schemeClr val="tx1"/>
                </a:solidFill>
                <a:effectLst/>
                <a:latin typeface="+mn-lt"/>
                <a:ea typeface="+mn-ea"/>
                <a:cs typeface="+mn-cs"/>
              </a:rPr>
              <a:t>を用いた基板の誘電損失と表面粗さによる電気伝導性の測定</a:t>
            </a:r>
            <a:r>
              <a:rPr kumimoji="1" lang="en-US" altLang="ja-JP" sz="1200" b="0" kern="1200" dirty="0">
                <a:solidFill>
                  <a:schemeClr val="tx1"/>
                </a:solidFill>
                <a:effectLst/>
                <a:latin typeface="+mn-lt"/>
                <a:ea typeface="+mn-ea"/>
                <a:cs typeface="+mn-cs"/>
              </a:rPr>
              <a:t>』</a:t>
            </a:r>
            <a:r>
              <a:rPr kumimoji="1" lang="ja-JP" altLang="en-US" sz="1200" b="0" kern="1200" dirty="0">
                <a:solidFill>
                  <a:schemeClr val="tx1"/>
                </a:solidFill>
                <a:effectLst/>
                <a:latin typeface="+mn-lt"/>
                <a:ea typeface="+mn-ea"/>
                <a:cs typeface="+mn-cs"/>
              </a:rPr>
              <a:t>と題しまして，長野高専 電気電子工学科 </a:t>
            </a:r>
            <a:r>
              <a:rPr kumimoji="1" lang="en-US" altLang="ja-JP" sz="1200" b="0" kern="1200" dirty="0">
                <a:solidFill>
                  <a:schemeClr val="tx1"/>
                </a:solidFill>
                <a:effectLst/>
                <a:latin typeface="+mn-lt"/>
                <a:ea typeface="+mn-ea"/>
                <a:cs typeface="+mn-cs"/>
              </a:rPr>
              <a:t>5</a:t>
            </a:r>
            <a:r>
              <a:rPr kumimoji="1" lang="ja-JP" altLang="en-US" sz="1200" b="0" kern="1200" dirty="0">
                <a:solidFill>
                  <a:schemeClr val="tx1"/>
                </a:solidFill>
                <a:effectLst/>
                <a:latin typeface="+mn-lt"/>
                <a:ea typeface="+mn-ea"/>
                <a:cs typeface="+mn-cs"/>
              </a:rPr>
              <a:t>年 春日研究室の栁原が発表します．よろしくお願いいたします．</a:t>
            </a:r>
          </a:p>
        </p:txBody>
      </p:sp>
    </p:spTree>
    <p:extLst>
      <p:ext uri="{BB962C8B-B14F-4D97-AF65-F5344CB8AC3E}">
        <p14:creationId xmlns:p14="http://schemas.microsoft.com/office/powerpoint/2010/main" val="747680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50</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8</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00</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こちらが、本研究の主要な結果である「実効導電率」です。</a:t>
            </a:r>
          </a:p>
          <a:p>
            <a:r>
              <a:rPr kumimoji="1" lang="ja-JP" altLang="en-US" sz="1200" b="0" kern="1200" dirty="0">
                <a:solidFill>
                  <a:schemeClr val="tx1"/>
                </a:solidFill>
                <a:effectLst/>
                <a:latin typeface="+mn-lt"/>
                <a:ea typeface="+mn-ea"/>
                <a:cs typeface="+mn-cs"/>
              </a:rPr>
              <a:t>理想的な平滑な純銅の導電率は約</a:t>
            </a:r>
            <a:r>
              <a:rPr kumimoji="1" lang="en-US" altLang="ja-JP" sz="1200" b="0" kern="1200" dirty="0">
                <a:solidFill>
                  <a:schemeClr val="tx1"/>
                </a:solidFill>
                <a:effectLst/>
                <a:latin typeface="+mn-lt"/>
                <a:ea typeface="+mn-ea"/>
                <a:cs typeface="+mn-cs"/>
              </a:rPr>
              <a:t>5.8</a:t>
            </a:r>
            <a:r>
              <a:rPr kumimoji="1" lang="ja-JP" altLang="en-US" sz="1200" b="0" kern="1200" dirty="0">
                <a:solidFill>
                  <a:schemeClr val="tx1"/>
                </a:solidFill>
                <a:effectLst/>
                <a:latin typeface="+mn-lt"/>
                <a:ea typeface="+mn-ea"/>
                <a:cs typeface="+mn-cs"/>
              </a:rPr>
              <a:t>であり、このグラフの枠をはるかに超えた上方に位置しています。</a:t>
            </a:r>
          </a:p>
          <a:p>
            <a:r>
              <a:rPr kumimoji="1" lang="ja-JP" altLang="en-US" sz="1200" b="0" kern="1200" dirty="0">
                <a:solidFill>
                  <a:schemeClr val="tx1"/>
                </a:solidFill>
                <a:effectLst/>
                <a:latin typeface="+mn-lt"/>
                <a:ea typeface="+mn-ea"/>
                <a:cs typeface="+mn-cs"/>
              </a:rPr>
              <a:t>一方、今回測定した実測データは、周波数が高くなるほど低下し、</a:t>
            </a:r>
            <a:r>
              <a:rPr kumimoji="1" lang="en-US" altLang="ja-JP" sz="1200" b="0" kern="1200" dirty="0">
                <a:solidFill>
                  <a:schemeClr val="tx1"/>
                </a:solidFill>
                <a:effectLst/>
                <a:latin typeface="+mn-lt"/>
                <a:ea typeface="+mn-ea"/>
                <a:cs typeface="+mn-cs"/>
              </a:rPr>
              <a:t>60</a:t>
            </a:r>
            <a:r>
              <a:rPr kumimoji="1" lang="ja-JP" altLang="en-US" sz="1200" b="0" kern="1200" dirty="0">
                <a:solidFill>
                  <a:schemeClr val="tx1"/>
                </a:solidFill>
                <a:effectLst/>
                <a:latin typeface="+mn-lt"/>
                <a:ea typeface="+mn-ea"/>
                <a:cs typeface="+mn-cs"/>
              </a:rPr>
              <a:t>ギガヘルツ付近ではおよそ</a:t>
            </a:r>
            <a:r>
              <a:rPr kumimoji="1" lang="en-US" altLang="ja-JP" sz="1200" b="0" kern="1200" dirty="0">
                <a:solidFill>
                  <a:schemeClr val="tx1"/>
                </a:solidFill>
                <a:effectLst/>
                <a:latin typeface="+mn-lt"/>
                <a:ea typeface="+mn-ea"/>
                <a:cs typeface="+mn-cs"/>
              </a:rPr>
              <a:t>0.3</a:t>
            </a:r>
            <a:r>
              <a:rPr kumimoji="1" lang="ja-JP" altLang="en-US" sz="1200" b="0" kern="1200" dirty="0">
                <a:solidFill>
                  <a:schemeClr val="tx1"/>
                </a:solidFill>
                <a:effectLst/>
                <a:latin typeface="+mn-lt"/>
                <a:ea typeface="+mn-ea"/>
                <a:cs typeface="+mn-cs"/>
              </a:rPr>
              <a:t>付近まで落ち込んでいます。</a:t>
            </a:r>
          </a:p>
          <a:p>
            <a:r>
              <a:rPr kumimoji="1" lang="ja-JP" altLang="en-US" sz="1200" b="0" kern="1200" dirty="0">
                <a:solidFill>
                  <a:schemeClr val="tx1"/>
                </a:solidFill>
                <a:effectLst/>
                <a:latin typeface="+mn-lt"/>
                <a:ea typeface="+mn-ea"/>
                <a:cs typeface="+mn-cs"/>
              </a:rPr>
              <a:t>この劇的な低下は、表皮深さの減少と表面の凹凸によって、実効的な電流経路が増大したためです。</a:t>
            </a:r>
          </a:p>
          <a:p>
            <a:r>
              <a:rPr kumimoji="1" lang="ja-JP" altLang="en-US" sz="1200" b="0" kern="1200" dirty="0">
                <a:solidFill>
                  <a:schemeClr val="tx1"/>
                </a:solidFill>
                <a:effectLst/>
                <a:latin typeface="+mn-lt"/>
                <a:ea typeface="+mn-ea"/>
                <a:cs typeface="+mn-cs"/>
              </a:rPr>
              <a:t>では、この導電率の低下が実際の信号伝送にどれほどの影響をもたらすのか。次のスライドで減衰定数を示します。</a:t>
            </a:r>
          </a:p>
        </p:txBody>
      </p:sp>
    </p:spTree>
    <p:extLst>
      <p:ext uri="{BB962C8B-B14F-4D97-AF65-F5344CB8AC3E}">
        <p14:creationId xmlns:p14="http://schemas.microsoft.com/office/powerpoint/2010/main" val="17863080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1</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05</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9</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05</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伝送線路の「減衰定数」としてシミュレーションした結果がこちらです。</a:t>
            </a:r>
          </a:p>
          <a:p>
            <a:r>
              <a:rPr kumimoji="1" lang="ja-JP" altLang="en-US" sz="1200" b="0" kern="1200" dirty="0">
                <a:solidFill>
                  <a:schemeClr val="tx1"/>
                </a:solidFill>
                <a:effectLst/>
                <a:latin typeface="+mn-lt"/>
                <a:ea typeface="+mn-ea"/>
                <a:cs typeface="+mn-cs"/>
              </a:rPr>
              <a:t>下のピンクの点線が、平滑と仮定した「理想モデル」の導体損失です。</a:t>
            </a:r>
          </a:p>
          <a:p>
            <a:r>
              <a:rPr kumimoji="1" lang="ja-JP" altLang="en-US" sz="1200" b="0" kern="1200" dirty="0">
                <a:solidFill>
                  <a:schemeClr val="tx1"/>
                </a:solidFill>
                <a:effectLst/>
                <a:latin typeface="+mn-lt"/>
                <a:ea typeface="+mn-ea"/>
                <a:cs typeface="+mn-cs"/>
              </a:rPr>
              <a:t>それに対し、上の青い点線が、本研究の「実測モデル」の導体損失です。</a:t>
            </a:r>
          </a:p>
          <a:p>
            <a:r>
              <a:rPr kumimoji="1" lang="ja-JP" altLang="en-US" sz="1200" b="0" kern="1200" dirty="0">
                <a:solidFill>
                  <a:schemeClr val="tx1"/>
                </a:solidFill>
                <a:effectLst/>
                <a:latin typeface="+mn-lt"/>
                <a:ea typeface="+mn-ea"/>
                <a:cs typeface="+mn-cs"/>
              </a:rPr>
              <a:t>比較すると、実測モデルの導体損失は、理想モデルのおよそ</a:t>
            </a:r>
            <a:r>
              <a:rPr kumimoji="1" lang="en-US" altLang="ja-JP" sz="1200" b="0" kern="1200" dirty="0">
                <a:solidFill>
                  <a:schemeClr val="tx1"/>
                </a:solidFill>
                <a:effectLst/>
                <a:latin typeface="+mn-lt"/>
                <a:ea typeface="+mn-ea"/>
                <a:cs typeface="+mn-cs"/>
              </a:rPr>
              <a:t>2.6</a:t>
            </a:r>
            <a:r>
              <a:rPr kumimoji="1" lang="ja-JP" altLang="en-US" sz="1200" b="0" kern="1200" dirty="0">
                <a:solidFill>
                  <a:schemeClr val="tx1"/>
                </a:solidFill>
                <a:effectLst/>
                <a:latin typeface="+mn-lt"/>
                <a:ea typeface="+mn-ea"/>
                <a:cs typeface="+mn-cs"/>
              </a:rPr>
              <a:t>倍から</a:t>
            </a:r>
            <a:r>
              <a:rPr kumimoji="1" lang="en-US" altLang="ja-JP" sz="1200" b="0" kern="1200" dirty="0">
                <a:solidFill>
                  <a:schemeClr val="tx1"/>
                </a:solidFill>
                <a:effectLst/>
                <a:latin typeface="+mn-lt"/>
                <a:ea typeface="+mn-ea"/>
                <a:cs typeface="+mn-cs"/>
              </a:rPr>
              <a:t>4.6</a:t>
            </a:r>
            <a:r>
              <a:rPr kumimoji="1" lang="ja-JP" altLang="en-US" sz="1200" b="0" kern="1200" dirty="0">
                <a:solidFill>
                  <a:schemeClr val="tx1"/>
                </a:solidFill>
                <a:effectLst/>
                <a:latin typeface="+mn-lt"/>
                <a:ea typeface="+mn-ea"/>
                <a:cs typeface="+mn-cs"/>
              </a:rPr>
              <a:t>倍に増大していることが分かります。</a:t>
            </a:r>
          </a:p>
          <a:p>
            <a:r>
              <a:rPr kumimoji="1" lang="ja-JP" altLang="en-US" sz="1200" b="0" kern="1200" dirty="0">
                <a:solidFill>
                  <a:schemeClr val="tx1"/>
                </a:solidFill>
                <a:effectLst/>
                <a:latin typeface="+mn-lt"/>
                <a:ea typeface="+mn-ea"/>
                <a:cs typeface="+mn-cs"/>
              </a:rPr>
              <a:t>さらに、一番上の赤い実線はすべての損失を含んだ「総減衰定数」で、最大で約</a:t>
            </a:r>
            <a:r>
              <a:rPr kumimoji="1" lang="en-US" altLang="ja-JP" sz="1200" b="0" kern="1200" dirty="0">
                <a:solidFill>
                  <a:schemeClr val="tx1"/>
                </a:solidFill>
                <a:effectLst/>
                <a:latin typeface="+mn-lt"/>
                <a:ea typeface="+mn-ea"/>
                <a:cs typeface="+mn-cs"/>
              </a:rPr>
              <a:t>6.2</a:t>
            </a:r>
            <a:r>
              <a:rPr kumimoji="1" lang="ja-JP" altLang="en-US" sz="1200" b="0" kern="1200" dirty="0">
                <a:solidFill>
                  <a:schemeClr val="tx1"/>
                </a:solidFill>
                <a:effectLst/>
                <a:latin typeface="+mn-lt"/>
                <a:ea typeface="+mn-ea"/>
                <a:cs typeface="+mn-cs"/>
              </a:rPr>
              <a:t>（デシベル・パー・</a:t>
            </a:r>
            <a:r>
              <a:rPr kumimoji="1" lang="en-US" altLang="ja-JP" sz="1200" b="0" kern="1200" dirty="0">
                <a:solidFill>
                  <a:schemeClr val="tx1"/>
                </a:solidFill>
                <a:effectLst/>
                <a:latin typeface="+mn-lt"/>
                <a:ea typeface="+mn-ea"/>
                <a:cs typeface="+mn-cs"/>
              </a:rPr>
              <a:t>20</a:t>
            </a:r>
            <a:r>
              <a:rPr kumimoji="1" lang="ja-JP" altLang="en-US" sz="1200" b="0" kern="1200" dirty="0">
                <a:solidFill>
                  <a:schemeClr val="tx1"/>
                </a:solidFill>
                <a:effectLst/>
                <a:latin typeface="+mn-lt"/>
                <a:ea typeface="+mn-ea"/>
                <a:cs typeface="+mn-cs"/>
              </a:rPr>
              <a:t>ミリメートル）に達しました。</a:t>
            </a:r>
          </a:p>
          <a:p>
            <a:r>
              <a:rPr kumimoji="1" lang="ja-JP" altLang="en-US" sz="1200" b="0" kern="1200" dirty="0">
                <a:solidFill>
                  <a:schemeClr val="tx1"/>
                </a:solidFill>
                <a:effectLst/>
                <a:latin typeface="+mn-lt"/>
                <a:ea typeface="+mn-ea"/>
                <a:cs typeface="+mn-cs"/>
              </a:rPr>
              <a:t>これにより、表面粗さを考慮しない従来の設計では、損失を大きく過小評価してしまう可能性が高いことが定量的に示唆されました。</a:t>
            </a:r>
          </a:p>
          <a:p>
            <a:r>
              <a:rPr kumimoji="1" lang="ja-JP" altLang="en-US" sz="1200" b="0" kern="1200" dirty="0">
                <a:solidFill>
                  <a:schemeClr val="tx1"/>
                </a:solidFill>
                <a:effectLst/>
                <a:latin typeface="+mn-lt"/>
                <a:ea typeface="+mn-ea"/>
                <a:cs typeface="+mn-cs"/>
              </a:rPr>
              <a:t>最後に、まとめと今後の展望について述べます。</a:t>
            </a:r>
          </a:p>
        </p:txBody>
      </p:sp>
    </p:spTree>
    <p:extLst>
      <p:ext uri="{BB962C8B-B14F-4D97-AF65-F5344CB8AC3E}">
        <p14:creationId xmlns:p14="http://schemas.microsoft.com/office/powerpoint/2010/main" val="28167416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50</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9</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55</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今後の展望です。</a:t>
            </a:r>
          </a:p>
          <a:p>
            <a:r>
              <a:rPr kumimoji="1" lang="ja-JP" altLang="en-US" sz="1200" b="0" kern="1200" dirty="0">
                <a:solidFill>
                  <a:schemeClr val="tx1"/>
                </a:solidFill>
                <a:effectLst/>
                <a:latin typeface="+mn-lt"/>
                <a:ea typeface="+mn-ea"/>
                <a:cs typeface="+mn-cs"/>
              </a:rPr>
              <a:t>今後はこの結果を、定量的な設計指針へと繋げるため、スライドの</a:t>
            </a:r>
            <a:r>
              <a:rPr kumimoji="1" lang="en-US" altLang="ja-JP" sz="1200" b="0" kern="1200" dirty="0">
                <a:solidFill>
                  <a:schemeClr val="tx1"/>
                </a:solidFill>
                <a:effectLst/>
                <a:latin typeface="+mn-lt"/>
                <a:ea typeface="+mn-ea"/>
                <a:cs typeface="+mn-cs"/>
              </a:rPr>
              <a:t>3</a:t>
            </a:r>
            <a:r>
              <a:rPr kumimoji="1" lang="ja-JP" altLang="en-US" sz="1200" b="0" kern="1200" dirty="0">
                <a:solidFill>
                  <a:schemeClr val="tx1"/>
                </a:solidFill>
                <a:effectLst/>
                <a:latin typeface="+mn-lt"/>
                <a:ea typeface="+mn-ea"/>
                <a:cs typeface="+mn-cs"/>
              </a:rPr>
              <a:t>ステップで研究を進めることを提案します。</a:t>
            </a:r>
          </a:p>
          <a:p>
            <a:r>
              <a:rPr kumimoji="1" lang="ja-JP" altLang="en-US" sz="1200" b="0" kern="1200" dirty="0">
                <a:solidFill>
                  <a:schemeClr val="tx1"/>
                </a:solidFill>
                <a:effectLst/>
                <a:latin typeface="+mn-lt"/>
                <a:ea typeface="+mn-ea"/>
                <a:cs typeface="+mn-cs"/>
              </a:rPr>
              <a:t>第</a:t>
            </a:r>
            <a:r>
              <a:rPr kumimoji="1" lang="en-US" altLang="ja-JP" sz="1200" b="0" kern="1200" dirty="0">
                <a:solidFill>
                  <a:schemeClr val="tx1"/>
                </a:solidFill>
                <a:effectLst/>
                <a:latin typeface="+mn-lt"/>
                <a:ea typeface="+mn-ea"/>
                <a:cs typeface="+mn-cs"/>
              </a:rPr>
              <a:t>1</a:t>
            </a:r>
            <a:r>
              <a:rPr kumimoji="1" lang="ja-JP" altLang="en-US" sz="1200" b="0" kern="1200" dirty="0">
                <a:solidFill>
                  <a:schemeClr val="tx1"/>
                </a:solidFill>
                <a:effectLst/>
                <a:latin typeface="+mn-lt"/>
                <a:ea typeface="+mn-ea"/>
                <a:cs typeface="+mn-cs"/>
              </a:rPr>
              <a:t>に、共焦点レーザー顕微鏡を用いて、微細な表面凹凸を三次元測定します。</a:t>
            </a:r>
          </a:p>
          <a:p>
            <a:r>
              <a:rPr kumimoji="1" lang="ja-JP" altLang="en-US" sz="1200" b="0" kern="1200" dirty="0">
                <a:solidFill>
                  <a:schemeClr val="tx1"/>
                </a:solidFill>
                <a:effectLst/>
                <a:latin typeface="+mn-lt"/>
                <a:ea typeface="+mn-ea"/>
                <a:cs typeface="+mn-cs"/>
              </a:rPr>
              <a:t>第</a:t>
            </a:r>
            <a:r>
              <a:rPr kumimoji="1" lang="en-US" altLang="ja-JP" sz="1200" b="0" kern="1200" dirty="0">
                <a:solidFill>
                  <a:schemeClr val="tx1"/>
                </a:solidFill>
                <a:effectLst/>
                <a:latin typeface="+mn-lt"/>
                <a:ea typeface="+mn-ea"/>
                <a:cs typeface="+mn-cs"/>
              </a:rPr>
              <a:t>2</a:t>
            </a:r>
            <a:r>
              <a:rPr kumimoji="1" lang="ja-JP" altLang="en-US" sz="1200" b="0" kern="1200" dirty="0">
                <a:solidFill>
                  <a:schemeClr val="tx1"/>
                </a:solidFill>
                <a:effectLst/>
                <a:latin typeface="+mn-lt"/>
                <a:ea typeface="+mn-ea"/>
                <a:cs typeface="+mn-cs"/>
              </a:rPr>
              <a:t>に、その形状データを</a:t>
            </a:r>
            <a:r>
              <a:rPr kumimoji="1" lang="en-US" altLang="ja-JP" sz="1200" b="0" kern="1200" dirty="0">
                <a:solidFill>
                  <a:schemeClr val="tx1"/>
                </a:solidFill>
                <a:effectLst/>
                <a:latin typeface="+mn-lt"/>
                <a:ea typeface="+mn-ea"/>
                <a:cs typeface="+mn-cs"/>
              </a:rPr>
              <a:t>Huray</a:t>
            </a:r>
            <a:r>
              <a:rPr kumimoji="1" lang="ja-JP" altLang="en-US" sz="1200" b="0" kern="1200" dirty="0">
                <a:solidFill>
                  <a:schemeClr val="tx1"/>
                </a:solidFill>
                <a:effectLst/>
                <a:latin typeface="+mn-lt"/>
                <a:ea typeface="+mn-ea"/>
                <a:cs typeface="+mn-cs"/>
              </a:rPr>
              <a:t>（ヒューレイ）モデルなどに適用し、導体損失の予測式を構築します。</a:t>
            </a:r>
          </a:p>
          <a:p>
            <a:r>
              <a:rPr kumimoji="1" lang="ja-JP" altLang="en-US" sz="1200" b="0" kern="1200" dirty="0">
                <a:solidFill>
                  <a:schemeClr val="tx1"/>
                </a:solidFill>
                <a:effectLst/>
                <a:latin typeface="+mn-lt"/>
                <a:ea typeface="+mn-ea"/>
                <a:cs typeface="+mn-cs"/>
              </a:rPr>
              <a:t>第</a:t>
            </a:r>
            <a:r>
              <a:rPr kumimoji="1" lang="en-US" altLang="ja-JP" sz="1200" b="0" kern="1200" dirty="0">
                <a:solidFill>
                  <a:schemeClr val="tx1"/>
                </a:solidFill>
                <a:effectLst/>
                <a:latin typeface="+mn-lt"/>
                <a:ea typeface="+mn-ea"/>
                <a:cs typeface="+mn-cs"/>
              </a:rPr>
              <a:t>3</a:t>
            </a:r>
            <a:r>
              <a:rPr kumimoji="1" lang="ja-JP" altLang="en-US" sz="1200" b="0" kern="1200" dirty="0">
                <a:solidFill>
                  <a:schemeClr val="tx1"/>
                </a:solidFill>
                <a:effectLst/>
                <a:latin typeface="+mn-lt"/>
                <a:ea typeface="+mn-ea"/>
                <a:cs typeface="+mn-cs"/>
              </a:rPr>
              <a:t>に、</a:t>
            </a:r>
            <a:r>
              <a:rPr kumimoji="1" lang="en-US" altLang="ja-JP" sz="1200" b="0" kern="1200" dirty="0">
                <a:solidFill>
                  <a:schemeClr val="tx1"/>
                </a:solidFill>
                <a:effectLst/>
                <a:latin typeface="+mn-lt"/>
                <a:ea typeface="+mn-ea"/>
                <a:cs typeface="+mn-cs"/>
              </a:rPr>
              <a:t>FDTD</a:t>
            </a:r>
            <a:r>
              <a:rPr kumimoji="1" lang="ja-JP" altLang="en-US" sz="1200" b="0" kern="1200" dirty="0">
                <a:solidFill>
                  <a:schemeClr val="tx1"/>
                </a:solidFill>
                <a:effectLst/>
                <a:latin typeface="+mn-lt"/>
                <a:ea typeface="+mn-ea"/>
                <a:cs typeface="+mn-cs"/>
              </a:rPr>
              <a:t>解析などの電磁界シミュレーションを行い、予測モデルと実測値の妥当性を検証します。</a:t>
            </a:r>
          </a:p>
          <a:p>
            <a:r>
              <a:rPr kumimoji="1" lang="ja-JP" altLang="en-US" sz="1200" b="0" kern="1200" dirty="0">
                <a:solidFill>
                  <a:schemeClr val="tx1"/>
                </a:solidFill>
                <a:effectLst/>
                <a:latin typeface="+mn-lt"/>
                <a:ea typeface="+mn-ea"/>
                <a:cs typeface="+mn-cs"/>
              </a:rPr>
              <a:t>以上を踏まえ、次のスライドで本研究のまとめを行います。</a:t>
            </a:r>
          </a:p>
        </p:txBody>
      </p:sp>
    </p:spTree>
    <p:extLst>
      <p:ext uri="{BB962C8B-B14F-4D97-AF65-F5344CB8AC3E}">
        <p14:creationId xmlns:p14="http://schemas.microsoft.com/office/powerpoint/2010/main" val="34990337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45</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10</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40</a:t>
            </a:r>
            <a:r>
              <a:rPr kumimoji="1" lang="ja-JP" altLang="en-US" sz="1200" b="0" kern="1200" dirty="0">
                <a:solidFill>
                  <a:schemeClr val="tx1"/>
                </a:solidFill>
                <a:effectLst/>
                <a:latin typeface="+mn-lt"/>
                <a:ea typeface="+mn-ea"/>
                <a:cs typeface="+mn-cs"/>
              </a:rPr>
              <a:t>秒，合計：</a:t>
            </a:r>
            <a:r>
              <a:rPr kumimoji="1" lang="en-US" altLang="ja-JP" sz="1200" b="0" kern="1200" dirty="0">
                <a:solidFill>
                  <a:schemeClr val="tx1"/>
                </a:solidFill>
                <a:effectLst/>
                <a:latin typeface="+mn-lt"/>
                <a:ea typeface="+mn-ea"/>
                <a:cs typeface="+mn-cs"/>
              </a:rPr>
              <a:t>10</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40</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まとめです。</a:t>
            </a:r>
          </a:p>
          <a:p>
            <a:r>
              <a:rPr kumimoji="1" lang="ja-JP" altLang="en-US" sz="1200" b="0" kern="1200" dirty="0">
                <a:solidFill>
                  <a:schemeClr val="tx1"/>
                </a:solidFill>
                <a:effectLst/>
                <a:latin typeface="+mn-lt"/>
                <a:ea typeface="+mn-ea"/>
                <a:cs typeface="+mn-cs"/>
              </a:rPr>
              <a:t>本研究では、</a:t>
            </a:r>
            <a:r>
              <a:rPr kumimoji="1" lang="en-US" altLang="ja-JP" sz="1200" b="0" kern="1200" dirty="0">
                <a:solidFill>
                  <a:schemeClr val="tx1"/>
                </a:solidFill>
                <a:effectLst/>
                <a:latin typeface="+mn-lt"/>
                <a:ea typeface="+mn-ea"/>
                <a:cs typeface="+mn-cs"/>
              </a:rPr>
              <a:t>BCDR</a:t>
            </a:r>
            <a:r>
              <a:rPr kumimoji="1" lang="ja-JP" altLang="en-US" sz="1200" b="0" kern="1200" dirty="0">
                <a:solidFill>
                  <a:schemeClr val="tx1"/>
                </a:solidFill>
                <a:effectLst/>
                <a:latin typeface="+mn-lt"/>
                <a:ea typeface="+mn-ea"/>
                <a:cs typeface="+mn-cs"/>
              </a:rPr>
              <a:t>法を用いて</a:t>
            </a:r>
            <a:r>
              <a:rPr kumimoji="1" lang="en-US" altLang="ja-JP" sz="1200" b="0" kern="1200" dirty="0">
                <a:solidFill>
                  <a:schemeClr val="tx1"/>
                </a:solidFill>
                <a:effectLst/>
                <a:latin typeface="+mn-lt"/>
                <a:ea typeface="+mn-ea"/>
                <a:cs typeface="+mn-cs"/>
              </a:rPr>
              <a:t>MEGTRON6</a:t>
            </a:r>
            <a:r>
              <a:rPr kumimoji="1" lang="ja-JP" altLang="en-US" sz="1200" b="0" kern="1200" dirty="0">
                <a:solidFill>
                  <a:schemeClr val="tx1"/>
                </a:solidFill>
                <a:effectLst/>
                <a:latin typeface="+mn-lt"/>
                <a:ea typeface="+mn-ea"/>
                <a:cs typeface="+mn-cs"/>
              </a:rPr>
              <a:t>の実効導電率を広帯域で評価しました。</a:t>
            </a:r>
          </a:p>
          <a:p>
            <a:r>
              <a:rPr kumimoji="1" lang="ja-JP" altLang="en-US" sz="1200" b="0" kern="1200" dirty="0">
                <a:solidFill>
                  <a:schemeClr val="tx1"/>
                </a:solidFill>
                <a:effectLst/>
                <a:latin typeface="+mn-lt"/>
                <a:ea typeface="+mn-ea"/>
                <a:cs typeface="+mn-cs"/>
              </a:rPr>
              <a:t>その結果、表面粗さの影響により高周波域で実効導電率が低下し、理想モデルに比べて導体損失がおよそ</a:t>
            </a:r>
            <a:r>
              <a:rPr kumimoji="1" lang="en-US" altLang="ja-JP" sz="1200" b="0" kern="1200" dirty="0">
                <a:solidFill>
                  <a:schemeClr val="tx1"/>
                </a:solidFill>
                <a:effectLst/>
                <a:latin typeface="+mn-lt"/>
                <a:ea typeface="+mn-ea"/>
                <a:cs typeface="+mn-cs"/>
              </a:rPr>
              <a:t>2.6</a:t>
            </a:r>
            <a:r>
              <a:rPr kumimoji="1" lang="ja-JP" altLang="en-US" sz="1200" b="0" kern="1200" dirty="0">
                <a:solidFill>
                  <a:schemeClr val="tx1"/>
                </a:solidFill>
                <a:effectLst/>
                <a:latin typeface="+mn-lt"/>
                <a:ea typeface="+mn-ea"/>
                <a:cs typeface="+mn-cs"/>
              </a:rPr>
              <a:t>倍から</a:t>
            </a:r>
            <a:r>
              <a:rPr kumimoji="1" lang="en-US" altLang="ja-JP" sz="1200" b="0" kern="1200" dirty="0">
                <a:solidFill>
                  <a:schemeClr val="tx1"/>
                </a:solidFill>
                <a:effectLst/>
                <a:latin typeface="+mn-lt"/>
                <a:ea typeface="+mn-ea"/>
                <a:cs typeface="+mn-cs"/>
              </a:rPr>
              <a:t>4.6</a:t>
            </a:r>
            <a:r>
              <a:rPr kumimoji="1" lang="ja-JP" altLang="en-US" sz="1200" b="0" kern="1200" dirty="0">
                <a:solidFill>
                  <a:schemeClr val="tx1"/>
                </a:solidFill>
                <a:effectLst/>
                <a:latin typeface="+mn-lt"/>
                <a:ea typeface="+mn-ea"/>
                <a:cs typeface="+mn-cs"/>
              </a:rPr>
              <a:t>倍に増大することを確認しました。</a:t>
            </a:r>
          </a:p>
          <a:p>
            <a:r>
              <a:rPr kumimoji="1" lang="ja-JP" altLang="en-US" sz="1200" b="0" kern="1200" dirty="0">
                <a:solidFill>
                  <a:schemeClr val="tx1"/>
                </a:solidFill>
                <a:effectLst/>
                <a:latin typeface="+mn-lt"/>
                <a:ea typeface="+mn-ea"/>
                <a:cs typeface="+mn-cs"/>
              </a:rPr>
              <a:t>今後は、表面形状の定量化とシミュレーションを組み合わせ、高精度な伝送損失予測モデルの確立を目指します。</a:t>
            </a:r>
          </a:p>
          <a:p>
            <a:r>
              <a:rPr kumimoji="1" lang="ja-JP" altLang="en-US" sz="1200" b="0" kern="1200" dirty="0">
                <a:solidFill>
                  <a:schemeClr val="tx1"/>
                </a:solidFill>
                <a:effectLst/>
                <a:latin typeface="+mn-lt"/>
                <a:ea typeface="+mn-ea"/>
                <a:cs typeface="+mn-cs"/>
              </a:rPr>
              <a:t>以上で発表を終わります。ご清聴ありがとうございました。</a:t>
            </a:r>
          </a:p>
        </p:txBody>
      </p:sp>
    </p:spTree>
    <p:extLst>
      <p:ext uri="{BB962C8B-B14F-4D97-AF65-F5344CB8AC3E}">
        <p14:creationId xmlns:p14="http://schemas.microsoft.com/office/powerpoint/2010/main" val="2201911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1</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05</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1</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20</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まず，研究の背景について説明します．</a:t>
            </a:r>
          </a:p>
          <a:p>
            <a:r>
              <a:rPr kumimoji="1" lang="ja-JP" altLang="en-US" sz="1200" b="0" kern="1200" dirty="0">
                <a:solidFill>
                  <a:schemeClr val="tx1"/>
                </a:solidFill>
                <a:effectLst/>
                <a:latin typeface="+mn-lt"/>
                <a:ea typeface="+mn-ea"/>
                <a:cs typeface="+mn-cs"/>
              </a:rPr>
              <a:t>近年，データ通信量の爆発的な増大に伴い，次世代通信では</a:t>
            </a:r>
            <a:r>
              <a:rPr kumimoji="1" lang="en-US" altLang="ja-JP" sz="1200" b="0" kern="1200" dirty="0">
                <a:solidFill>
                  <a:schemeClr val="tx1"/>
                </a:solidFill>
                <a:effectLst/>
                <a:latin typeface="+mn-lt"/>
                <a:ea typeface="+mn-ea"/>
                <a:cs typeface="+mn-cs"/>
              </a:rPr>
              <a:t>100</a:t>
            </a:r>
            <a:r>
              <a:rPr kumimoji="1" lang="ja-JP" altLang="en-US" sz="1200" b="0" kern="1200" dirty="0">
                <a:solidFill>
                  <a:schemeClr val="tx1"/>
                </a:solidFill>
                <a:effectLst/>
                <a:latin typeface="+mn-lt"/>
                <a:ea typeface="+mn-ea"/>
                <a:cs typeface="+mn-cs"/>
              </a:rPr>
              <a:t>ギガヘルツ帯といった高周波の利用が検討されています．</a:t>
            </a:r>
          </a:p>
          <a:p>
            <a:r>
              <a:rPr kumimoji="1" lang="ja-JP" altLang="en-US" sz="1200" b="0" kern="1200" dirty="0">
                <a:solidFill>
                  <a:schemeClr val="tx1"/>
                </a:solidFill>
                <a:effectLst/>
                <a:latin typeface="+mn-lt"/>
                <a:ea typeface="+mn-ea"/>
                <a:cs typeface="+mn-cs"/>
              </a:rPr>
              <a:t>しかし，周波数が高くなるほど電気信号の減衰は大きくなります．</a:t>
            </a:r>
          </a:p>
          <a:p>
            <a:r>
              <a:rPr kumimoji="1" lang="ja-JP" altLang="en-US" sz="1200" b="0" kern="1200" dirty="0">
                <a:solidFill>
                  <a:schemeClr val="tx1"/>
                </a:solidFill>
                <a:effectLst/>
                <a:latin typeface="+mn-lt"/>
                <a:ea typeface="+mn-ea"/>
                <a:cs typeface="+mn-cs"/>
              </a:rPr>
              <a:t>この信号の全損失アルファは，スライド中央の式のとおり，樹脂による「誘電損失」と，配線導体による「導体損失」の和で表されます．</a:t>
            </a:r>
          </a:p>
          <a:p>
            <a:r>
              <a:rPr kumimoji="1" lang="ja-JP" altLang="en-US" sz="1200" b="0" kern="1200" dirty="0">
                <a:solidFill>
                  <a:schemeClr val="tx1"/>
                </a:solidFill>
                <a:effectLst/>
                <a:latin typeface="+mn-lt"/>
                <a:ea typeface="+mn-ea"/>
                <a:cs typeface="+mn-cs"/>
              </a:rPr>
              <a:t>当研究室ではこれまで誘電損失の評価手法を確立してきましたが，導体損失については課題が残っています．導体と樹脂を接着するための「銅箔の表面粗さ」が，導体損失に与える影響について，定量的なデータが不足しているのです．</a:t>
            </a:r>
          </a:p>
          <a:p>
            <a:r>
              <a:rPr kumimoji="1" lang="ja-JP" altLang="en-US" sz="1200" b="0" kern="1200" dirty="0">
                <a:solidFill>
                  <a:schemeClr val="tx1"/>
                </a:solidFill>
                <a:effectLst/>
                <a:latin typeface="+mn-lt"/>
                <a:ea typeface="+mn-ea"/>
                <a:cs typeface="+mn-cs"/>
              </a:rPr>
              <a:t>本研究では，この表面粗さが導体損失の増大に与える影響を明らかにすることを目指します．</a:t>
            </a:r>
          </a:p>
        </p:txBody>
      </p:sp>
    </p:spTree>
    <p:extLst>
      <p:ext uri="{BB962C8B-B14F-4D97-AF65-F5344CB8AC3E}">
        <p14:creationId xmlns:p14="http://schemas.microsoft.com/office/powerpoint/2010/main" val="1509212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1</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00</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2</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20</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次に，導体損失が増大する物理的なメカニズムについて説明します．</a:t>
            </a:r>
          </a:p>
          <a:p>
            <a:r>
              <a:rPr kumimoji="1" lang="ja-JP" altLang="en-US" sz="1200" b="0" kern="1200" dirty="0">
                <a:solidFill>
                  <a:schemeClr val="tx1"/>
                </a:solidFill>
                <a:effectLst/>
                <a:latin typeface="+mn-lt"/>
                <a:ea typeface="+mn-ea"/>
                <a:cs typeface="+mn-cs"/>
              </a:rPr>
              <a:t>高周波帯では，電流が導体の表面に集中して流れる「表皮効果」が生じます．</a:t>
            </a:r>
          </a:p>
          <a:p>
            <a:r>
              <a:rPr kumimoji="1" lang="ja-JP" altLang="en-US" sz="1200" b="0" kern="1200" dirty="0">
                <a:solidFill>
                  <a:schemeClr val="tx1"/>
                </a:solidFill>
                <a:effectLst/>
                <a:latin typeface="+mn-lt"/>
                <a:ea typeface="+mn-ea"/>
                <a:cs typeface="+mn-cs"/>
              </a:rPr>
              <a:t>電流の通り道となる「表皮深さ」は，周波数が高くなるほど浅くなります．</a:t>
            </a:r>
          </a:p>
          <a:p>
            <a:r>
              <a:rPr kumimoji="1" lang="ja-JP" altLang="en-US" sz="1200" b="0" kern="1200" dirty="0">
                <a:solidFill>
                  <a:schemeClr val="tx1"/>
                </a:solidFill>
                <a:effectLst/>
                <a:latin typeface="+mn-lt"/>
                <a:ea typeface="+mn-ea"/>
                <a:cs typeface="+mn-cs"/>
              </a:rPr>
              <a:t>スライドに示すように，</a:t>
            </a:r>
            <a:r>
              <a:rPr kumimoji="1" lang="en-US" altLang="ja-JP" sz="1200" b="0" kern="1200" dirty="0">
                <a:solidFill>
                  <a:schemeClr val="tx1"/>
                </a:solidFill>
                <a:effectLst/>
                <a:latin typeface="+mn-lt"/>
                <a:ea typeface="+mn-ea"/>
                <a:cs typeface="+mn-cs"/>
              </a:rPr>
              <a:t>3</a:t>
            </a:r>
            <a:r>
              <a:rPr kumimoji="1" lang="ja-JP" altLang="en-US" sz="1200" b="0" kern="1200" dirty="0">
                <a:solidFill>
                  <a:schemeClr val="tx1"/>
                </a:solidFill>
                <a:effectLst/>
                <a:latin typeface="+mn-lt"/>
                <a:ea typeface="+mn-ea"/>
                <a:cs typeface="+mn-cs"/>
              </a:rPr>
              <a:t>ギガヘルツで約</a:t>
            </a:r>
            <a:r>
              <a:rPr kumimoji="1" lang="en-US" altLang="ja-JP" sz="1200" b="0" kern="1200" dirty="0">
                <a:solidFill>
                  <a:schemeClr val="tx1"/>
                </a:solidFill>
                <a:effectLst/>
                <a:latin typeface="+mn-lt"/>
                <a:ea typeface="+mn-ea"/>
                <a:cs typeface="+mn-cs"/>
              </a:rPr>
              <a:t>1.1</a:t>
            </a:r>
            <a:r>
              <a:rPr kumimoji="1" lang="ja-JP" altLang="en-US" sz="1200" b="0" kern="1200" dirty="0">
                <a:solidFill>
                  <a:schemeClr val="tx1"/>
                </a:solidFill>
                <a:effectLst/>
                <a:latin typeface="+mn-lt"/>
                <a:ea typeface="+mn-ea"/>
                <a:cs typeface="+mn-cs"/>
              </a:rPr>
              <a:t>マイクロメートルだった深さが，</a:t>
            </a:r>
            <a:r>
              <a:rPr kumimoji="1" lang="en-US" altLang="ja-JP" sz="1200" b="0" kern="1200" dirty="0">
                <a:solidFill>
                  <a:schemeClr val="tx1"/>
                </a:solidFill>
                <a:effectLst/>
                <a:latin typeface="+mn-lt"/>
                <a:ea typeface="+mn-ea"/>
                <a:cs typeface="+mn-cs"/>
              </a:rPr>
              <a:t>30</a:t>
            </a:r>
            <a:r>
              <a:rPr kumimoji="1" lang="ja-JP" altLang="en-US" sz="1200" b="0" kern="1200" dirty="0">
                <a:solidFill>
                  <a:schemeClr val="tx1"/>
                </a:solidFill>
                <a:effectLst/>
                <a:latin typeface="+mn-lt"/>
                <a:ea typeface="+mn-ea"/>
                <a:cs typeface="+mn-cs"/>
              </a:rPr>
              <a:t>ギガヘルツでは約</a:t>
            </a:r>
            <a:r>
              <a:rPr kumimoji="1" lang="en-US" altLang="ja-JP" sz="1200" b="0" kern="1200" dirty="0">
                <a:solidFill>
                  <a:schemeClr val="tx1"/>
                </a:solidFill>
                <a:effectLst/>
                <a:latin typeface="+mn-lt"/>
                <a:ea typeface="+mn-ea"/>
                <a:cs typeface="+mn-cs"/>
              </a:rPr>
              <a:t>0.36</a:t>
            </a:r>
            <a:r>
              <a:rPr kumimoji="1" lang="ja-JP" altLang="en-US" sz="1200" b="0" kern="1200" dirty="0">
                <a:solidFill>
                  <a:schemeClr val="tx1"/>
                </a:solidFill>
                <a:effectLst/>
                <a:latin typeface="+mn-lt"/>
                <a:ea typeface="+mn-ea"/>
                <a:cs typeface="+mn-cs"/>
              </a:rPr>
              <a:t>マイクロメートルまで薄くなります．</a:t>
            </a:r>
          </a:p>
          <a:p>
            <a:r>
              <a:rPr kumimoji="1" lang="ja-JP" altLang="en-US" sz="1200" b="0" kern="1200" dirty="0">
                <a:solidFill>
                  <a:schemeClr val="tx1"/>
                </a:solidFill>
                <a:effectLst/>
                <a:latin typeface="+mn-lt"/>
                <a:ea typeface="+mn-ea"/>
                <a:cs typeface="+mn-cs"/>
              </a:rPr>
              <a:t>重要なのは，これが一般的な銅箔表面の凹凸と同じか，それより小さいスケールになるという点です．</a:t>
            </a:r>
          </a:p>
          <a:p>
            <a:r>
              <a:rPr kumimoji="1" lang="ja-JP" altLang="en-US" sz="1200" b="0" kern="1200" dirty="0">
                <a:solidFill>
                  <a:schemeClr val="tx1"/>
                </a:solidFill>
                <a:effectLst/>
                <a:latin typeface="+mn-lt"/>
                <a:ea typeface="+mn-ea"/>
                <a:cs typeface="+mn-cs"/>
              </a:rPr>
              <a:t>そのため高周波帯では，電流が微細な凹凸に沿って流れることになり，平滑な場合に比べて実効的な電流経路が長くなります．</a:t>
            </a:r>
          </a:p>
          <a:p>
            <a:r>
              <a:rPr kumimoji="1" lang="ja-JP" altLang="en-US" sz="1200" b="0" kern="1200" dirty="0">
                <a:solidFill>
                  <a:schemeClr val="tx1"/>
                </a:solidFill>
                <a:effectLst/>
                <a:latin typeface="+mn-lt"/>
                <a:ea typeface="+mn-ea"/>
                <a:cs typeface="+mn-cs"/>
              </a:rPr>
              <a:t>結果として電気抵抗が増大し，導体損失の著しい増加を引き起こします．</a:t>
            </a:r>
          </a:p>
        </p:txBody>
      </p:sp>
    </p:spTree>
    <p:extLst>
      <p:ext uri="{BB962C8B-B14F-4D97-AF65-F5344CB8AC3E}">
        <p14:creationId xmlns:p14="http://schemas.microsoft.com/office/powerpoint/2010/main" val="1642198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1</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00</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3</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20</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本研究の目的は、表面粗さを考慮した実効的な導電率を測定し、高周波帯での導体損失を定量的に評価することです。</a:t>
            </a:r>
          </a:p>
          <a:p>
            <a:r>
              <a:rPr kumimoji="1" lang="ja-JP" altLang="en-US" sz="1200" b="0" kern="1200" dirty="0">
                <a:solidFill>
                  <a:schemeClr val="tx1"/>
                </a:solidFill>
                <a:effectLst/>
                <a:latin typeface="+mn-lt"/>
                <a:ea typeface="+mn-ea"/>
                <a:cs typeface="+mn-cs"/>
              </a:rPr>
              <a:t>具体的には、スライドに示す</a:t>
            </a:r>
            <a:r>
              <a:rPr kumimoji="1" lang="en-US" altLang="ja-JP" sz="1200" b="0" kern="1200" dirty="0">
                <a:solidFill>
                  <a:schemeClr val="tx1"/>
                </a:solidFill>
                <a:effectLst/>
                <a:latin typeface="+mn-lt"/>
                <a:ea typeface="+mn-ea"/>
                <a:cs typeface="+mn-cs"/>
              </a:rPr>
              <a:t>3</a:t>
            </a:r>
            <a:r>
              <a:rPr kumimoji="1" lang="ja-JP" altLang="en-US" sz="1200" b="0" kern="1200" dirty="0">
                <a:solidFill>
                  <a:schemeClr val="tx1"/>
                </a:solidFill>
                <a:effectLst/>
                <a:latin typeface="+mn-lt"/>
                <a:ea typeface="+mn-ea"/>
                <a:cs typeface="+mn-cs"/>
              </a:rPr>
              <a:t>つのステップで行います。</a:t>
            </a:r>
          </a:p>
          <a:p>
            <a:r>
              <a:rPr kumimoji="1" lang="ja-JP" altLang="en-US" sz="1200" b="0" kern="1200" dirty="0">
                <a:solidFill>
                  <a:schemeClr val="tx1"/>
                </a:solidFill>
                <a:effectLst/>
                <a:latin typeface="+mn-lt"/>
                <a:ea typeface="+mn-ea"/>
                <a:cs typeface="+mn-cs"/>
              </a:rPr>
              <a:t>第</a:t>
            </a:r>
            <a:r>
              <a:rPr kumimoji="1" lang="en-US" altLang="ja-JP" sz="1200" b="0" kern="1200" dirty="0">
                <a:solidFill>
                  <a:schemeClr val="tx1"/>
                </a:solidFill>
                <a:effectLst/>
                <a:latin typeface="+mn-lt"/>
                <a:ea typeface="+mn-ea"/>
                <a:cs typeface="+mn-cs"/>
              </a:rPr>
              <a:t>1</a:t>
            </a:r>
            <a:r>
              <a:rPr kumimoji="1" lang="ja-JP" altLang="en-US" sz="1200" b="0" kern="1200" dirty="0">
                <a:solidFill>
                  <a:schemeClr val="tx1"/>
                </a:solidFill>
                <a:effectLst/>
                <a:latin typeface="+mn-lt"/>
                <a:ea typeface="+mn-ea"/>
                <a:cs typeface="+mn-cs"/>
              </a:rPr>
              <a:t>に、</a:t>
            </a:r>
            <a:r>
              <a:rPr kumimoji="1" lang="en-US" altLang="ja-JP" sz="1200" b="0" kern="1200" dirty="0">
                <a:solidFill>
                  <a:schemeClr val="tx1"/>
                </a:solidFill>
                <a:effectLst/>
                <a:latin typeface="+mn-lt"/>
                <a:ea typeface="+mn-ea"/>
                <a:cs typeface="+mn-cs"/>
              </a:rPr>
              <a:t>BCDR</a:t>
            </a:r>
            <a:r>
              <a:rPr kumimoji="1" lang="ja-JP" altLang="en-US" sz="1200" b="0" kern="1200" dirty="0">
                <a:solidFill>
                  <a:schemeClr val="tx1"/>
                </a:solidFill>
                <a:effectLst/>
                <a:latin typeface="+mn-lt"/>
                <a:ea typeface="+mn-ea"/>
                <a:cs typeface="+mn-cs"/>
              </a:rPr>
              <a:t>法を用いて基板材料</a:t>
            </a:r>
            <a:r>
              <a:rPr kumimoji="1" lang="en-US" altLang="ja-JP" sz="1200" b="0" kern="1200" dirty="0">
                <a:solidFill>
                  <a:schemeClr val="tx1"/>
                </a:solidFill>
                <a:effectLst/>
                <a:latin typeface="+mn-lt"/>
                <a:ea typeface="+mn-ea"/>
                <a:cs typeface="+mn-cs"/>
              </a:rPr>
              <a:t>MEGTRON6</a:t>
            </a:r>
            <a:r>
              <a:rPr kumimoji="1" lang="ja-JP" altLang="en-US" sz="1200" b="0" kern="1200" dirty="0">
                <a:solidFill>
                  <a:schemeClr val="tx1"/>
                </a:solidFill>
                <a:effectLst/>
                <a:latin typeface="+mn-lt"/>
                <a:ea typeface="+mn-ea"/>
                <a:cs typeface="+mn-cs"/>
              </a:rPr>
              <a:t>の複素誘電率を測定します。</a:t>
            </a:r>
          </a:p>
          <a:p>
            <a:r>
              <a:rPr kumimoji="1" lang="ja-JP" altLang="en-US" sz="1200" b="0" kern="1200" dirty="0">
                <a:solidFill>
                  <a:schemeClr val="tx1"/>
                </a:solidFill>
                <a:effectLst/>
                <a:latin typeface="+mn-lt"/>
                <a:ea typeface="+mn-ea"/>
                <a:cs typeface="+mn-cs"/>
              </a:rPr>
              <a:t>第</a:t>
            </a:r>
            <a:r>
              <a:rPr kumimoji="1" lang="en-US" altLang="ja-JP" sz="1200" b="0" kern="1200" dirty="0">
                <a:solidFill>
                  <a:schemeClr val="tx1"/>
                </a:solidFill>
                <a:effectLst/>
                <a:latin typeface="+mn-lt"/>
                <a:ea typeface="+mn-ea"/>
                <a:cs typeface="+mn-cs"/>
              </a:rPr>
              <a:t>2</a:t>
            </a:r>
            <a:r>
              <a:rPr kumimoji="1" lang="ja-JP" altLang="en-US" sz="1200" b="0" kern="1200" dirty="0">
                <a:solidFill>
                  <a:schemeClr val="tx1"/>
                </a:solidFill>
                <a:effectLst/>
                <a:latin typeface="+mn-lt"/>
                <a:ea typeface="+mn-ea"/>
                <a:cs typeface="+mn-cs"/>
              </a:rPr>
              <a:t>に、同一の手法で、表面粗さを持つ銅箔の実効導電率を評価します。</a:t>
            </a:r>
          </a:p>
          <a:p>
            <a:r>
              <a:rPr kumimoji="1" lang="ja-JP" altLang="en-US" sz="1200" b="0" kern="1200" dirty="0">
                <a:solidFill>
                  <a:schemeClr val="tx1"/>
                </a:solidFill>
                <a:effectLst/>
                <a:latin typeface="+mn-lt"/>
                <a:ea typeface="+mn-ea"/>
                <a:cs typeface="+mn-cs"/>
              </a:rPr>
              <a:t>第</a:t>
            </a:r>
            <a:r>
              <a:rPr kumimoji="1" lang="en-US" altLang="ja-JP" sz="1200" b="0" kern="1200" dirty="0">
                <a:solidFill>
                  <a:schemeClr val="tx1"/>
                </a:solidFill>
                <a:effectLst/>
                <a:latin typeface="+mn-lt"/>
                <a:ea typeface="+mn-ea"/>
                <a:cs typeface="+mn-cs"/>
              </a:rPr>
              <a:t>3</a:t>
            </a:r>
            <a:r>
              <a:rPr kumimoji="1" lang="ja-JP" altLang="en-US" sz="1200" b="0" kern="1200" dirty="0">
                <a:solidFill>
                  <a:schemeClr val="tx1"/>
                </a:solidFill>
                <a:effectLst/>
                <a:latin typeface="+mn-lt"/>
                <a:ea typeface="+mn-ea"/>
                <a:cs typeface="+mn-cs"/>
              </a:rPr>
              <a:t>に、得られた導電率から伝送線路の減衰定数を算出し、実際の信号伝送への影響を評価します。</a:t>
            </a:r>
          </a:p>
          <a:p>
            <a:r>
              <a:rPr kumimoji="1" lang="ja-JP" altLang="en-US" sz="1200" b="0" kern="1200" dirty="0">
                <a:solidFill>
                  <a:schemeClr val="tx1"/>
                </a:solidFill>
                <a:effectLst/>
                <a:latin typeface="+mn-lt"/>
                <a:ea typeface="+mn-ea"/>
                <a:cs typeface="+mn-cs"/>
              </a:rPr>
              <a:t>ただし、以降の特性評価と議論は、コネクタの運用範囲でありピーク形状が安定している、</a:t>
            </a:r>
            <a:r>
              <a:rPr kumimoji="1" lang="en-US" altLang="ja-JP" sz="1200" b="0" kern="1200" dirty="0">
                <a:solidFill>
                  <a:schemeClr val="tx1"/>
                </a:solidFill>
                <a:effectLst/>
                <a:latin typeface="+mn-lt"/>
                <a:ea typeface="+mn-ea"/>
                <a:cs typeface="+mn-cs"/>
              </a:rPr>
              <a:t>67</a:t>
            </a:r>
            <a:r>
              <a:rPr kumimoji="1" lang="ja-JP" altLang="en-US" sz="1200" b="0" kern="1200" dirty="0">
                <a:solidFill>
                  <a:schemeClr val="tx1"/>
                </a:solidFill>
                <a:effectLst/>
                <a:latin typeface="+mn-lt"/>
                <a:ea typeface="+mn-ea"/>
                <a:cs typeface="+mn-cs"/>
              </a:rPr>
              <a:t>ギガヘルツ以下のデータに絞って行います。</a:t>
            </a:r>
          </a:p>
        </p:txBody>
      </p:sp>
    </p:spTree>
    <p:extLst>
      <p:ext uri="{BB962C8B-B14F-4D97-AF65-F5344CB8AC3E}">
        <p14:creationId xmlns:p14="http://schemas.microsoft.com/office/powerpoint/2010/main" val="31986590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45</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4</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05</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測定対象は、パナソニック製のメグトロン・シックスです。</a:t>
            </a:r>
          </a:p>
          <a:p>
            <a:r>
              <a:rPr kumimoji="1" lang="ja-JP" altLang="en-US" sz="1200" b="0" kern="1200" dirty="0">
                <a:solidFill>
                  <a:schemeClr val="tx1"/>
                </a:solidFill>
                <a:effectLst/>
                <a:latin typeface="+mn-lt"/>
                <a:ea typeface="+mn-ea"/>
                <a:cs typeface="+mn-cs"/>
              </a:rPr>
              <a:t>一般的な電子機器には</a:t>
            </a:r>
            <a:r>
              <a:rPr kumimoji="1" lang="en-US" altLang="ja-JP" sz="1200" b="0" kern="1200" dirty="0">
                <a:solidFill>
                  <a:schemeClr val="tx1"/>
                </a:solidFill>
                <a:effectLst/>
                <a:latin typeface="+mn-lt"/>
                <a:ea typeface="+mn-ea"/>
                <a:cs typeface="+mn-cs"/>
              </a:rPr>
              <a:t>FR-4</a:t>
            </a:r>
            <a:r>
              <a:rPr kumimoji="1" lang="ja-JP" altLang="en-US" sz="1200" b="0" kern="1200" dirty="0">
                <a:solidFill>
                  <a:schemeClr val="tx1"/>
                </a:solidFill>
                <a:effectLst/>
                <a:latin typeface="+mn-lt"/>
                <a:ea typeface="+mn-ea"/>
                <a:cs typeface="+mn-cs"/>
              </a:rPr>
              <a:t>が広く使われますが、メグトロン・シックスは誘電損失が極めて小さく、高速通信機器向けに開発された高性能な材料です。</a:t>
            </a:r>
          </a:p>
          <a:p>
            <a:r>
              <a:rPr kumimoji="1" lang="ja-JP" altLang="en-US" sz="1200" b="0" kern="1200" dirty="0">
                <a:solidFill>
                  <a:schemeClr val="tx1"/>
                </a:solidFill>
                <a:effectLst/>
                <a:latin typeface="+mn-lt"/>
                <a:ea typeface="+mn-ea"/>
                <a:cs typeface="+mn-cs"/>
              </a:rPr>
              <a:t>次世代通信の確立には、こうした高性能基板の特性を正確に把握することが不可欠であり、その評価には今回の</a:t>
            </a:r>
            <a:r>
              <a:rPr kumimoji="1" lang="en-US" altLang="ja-JP" sz="1200" b="0" kern="1200" dirty="0">
                <a:solidFill>
                  <a:schemeClr val="tx1"/>
                </a:solidFill>
                <a:effectLst/>
                <a:latin typeface="+mn-lt"/>
                <a:ea typeface="+mn-ea"/>
                <a:cs typeface="+mn-cs"/>
              </a:rPr>
              <a:t>BCDR</a:t>
            </a:r>
            <a:r>
              <a:rPr kumimoji="1" lang="ja-JP" altLang="en-US" sz="1200" b="0" kern="1200" dirty="0">
                <a:solidFill>
                  <a:schemeClr val="tx1"/>
                </a:solidFill>
                <a:effectLst/>
                <a:latin typeface="+mn-lt"/>
                <a:ea typeface="+mn-ea"/>
                <a:cs typeface="+mn-cs"/>
              </a:rPr>
              <a:t>法が極めて有効です。</a:t>
            </a:r>
          </a:p>
          <a:p>
            <a:r>
              <a:rPr kumimoji="1" lang="ja-JP" altLang="en-US" sz="1200" b="0" kern="1200" dirty="0">
                <a:solidFill>
                  <a:schemeClr val="tx1"/>
                </a:solidFill>
                <a:effectLst/>
                <a:latin typeface="+mn-lt"/>
                <a:ea typeface="+mn-ea"/>
                <a:cs typeface="+mn-cs"/>
              </a:rPr>
              <a:t>なお、</a:t>
            </a:r>
            <a:r>
              <a:rPr kumimoji="1" lang="en-US" altLang="ja-JP" sz="1200" b="0" kern="1200" dirty="0">
                <a:solidFill>
                  <a:schemeClr val="tx1"/>
                </a:solidFill>
                <a:effectLst/>
                <a:latin typeface="+mn-lt"/>
                <a:ea typeface="+mn-ea"/>
                <a:cs typeface="+mn-cs"/>
              </a:rPr>
              <a:t>FR-4</a:t>
            </a:r>
            <a:r>
              <a:rPr kumimoji="1" lang="ja-JP" altLang="en-US" sz="1200" b="0" kern="1200" dirty="0">
                <a:solidFill>
                  <a:schemeClr val="tx1"/>
                </a:solidFill>
                <a:effectLst/>
                <a:latin typeface="+mn-lt"/>
                <a:ea typeface="+mn-ea"/>
                <a:cs typeface="+mn-cs"/>
              </a:rPr>
              <a:t>は先行研究で評価済みのため、今回はメグトロン・シックスに焦点を絞って測定を実施しました。</a:t>
            </a:r>
          </a:p>
        </p:txBody>
      </p:sp>
    </p:spTree>
    <p:extLst>
      <p:ext uri="{BB962C8B-B14F-4D97-AF65-F5344CB8AC3E}">
        <p14:creationId xmlns:p14="http://schemas.microsoft.com/office/powerpoint/2010/main" val="10747688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899520-00AE-1DEE-0679-18F8E32975EA}"/>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187BDFEE-DE2D-C619-3714-4050E79368D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98E2C910-B646-367E-2DC7-BEF4D2954755}"/>
              </a:ext>
            </a:extLst>
          </p:cNvPr>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55</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5</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00</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測定に用いた</a:t>
            </a:r>
            <a:r>
              <a:rPr kumimoji="1" lang="en-US" altLang="ja-JP" sz="1200" b="0" kern="1200" dirty="0">
                <a:solidFill>
                  <a:schemeClr val="tx1"/>
                </a:solidFill>
                <a:effectLst/>
                <a:latin typeface="+mn-lt"/>
                <a:ea typeface="+mn-ea"/>
                <a:cs typeface="+mn-cs"/>
              </a:rPr>
              <a:t>BCDR</a:t>
            </a:r>
            <a:r>
              <a:rPr kumimoji="1" lang="ja-JP" altLang="en-US" sz="1200" b="0" kern="1200" dirty="0">
                <a:solidFill>
                  <a:schemeClr val="tx1"/>
                </a:solidFill>
                <a:effectLst/>
                <a:latin typeface="+mn-lt"/>
                <a:ea typeface="+mn-ea"/>
                <a:cs typeface="+mn-cs"/>
              </a:rPr>
              <a:t>法について説明します．これは、誘電体で導体電極を挟み込んで共振器を作り、その共振特性を精密に測定する手法です．</a:t>
            </a:r>
          </a:p>
          <a:p>
            <a:r>
              <a:rPr kumimoji="1" lang="ja-JP" altLang="en-US" sz="1200" b="0" kern="1200" dirty="0">
                <a:solidFill>
                  <a:schemeClr val="tx1"/>
                </a:solidFill>
                <a:effectLst/>
                <a:latin typeface="+mn-lt"/>
                <a:ea typeface="+mn-ea"/>
                <a:cs typeface="+mn-cs"/>
              </a:rPr>
              <a:t>本研究の測定は</a:t>
            </a:r>
            <a:r>
              <a:rPr kumimoji="1" lang="en-US" altLang="ja-JP" sz="1200" b="0" kern="1200" dirty="0">
                <a:solidFill>
                  <a:schemeClr val="tx1"/>
                </a:solidFill>
                <a:effectLst/>
                <a:latin typeface="+mn-lt"/>
                <a:ea typeface="+mn-ea"/>
                <a:cs typeface="+mn-cs"/>
              </a:rPr>
              <a:t>2</a:t>
            </a:r>
            <a:r>
              <a:rPr kumimoji="1" lang="ja-JP" altLang="en-US" sz="1200" b="0" kern="1200" dirty="0">
                <a:solidFill>
                  <a:schemeClr val="tx1"/>
                </a:solidFill>
                <a:effectLst/>
                <a:latin typeface="+mn-lt"/>
                <a:ea typeface="+mn-ea"/>
                <a:cs typeface="+mn-cs"/>
              </a:rPr>
              <a:t>段階のステップで行います．</a:t>
            </a:r>
          </a:p>
          <a:p>
            <a:r>
              <a:rPr kumimoji="1" lang="en-US" altLang="ja-JP" sz="1200" b="0" kern="1200" dirty="0">
                <a:solidFill>
                  <a:schemeClr val="tx1"/>
                </a:solidFill>
                <a:effectLst/>
                <a:latin typeface="+mn-lt"/>
                <a:ea typeface="+mn-ea"/>
                <a:cs typeface="+mn-cs"/>
              </a:rPr>
              <a:t>Step 1</a:t>
            </a:r>
            <a:r>
              <a:rPr kumimoji="1" lang="ja-JP" altLang="en-US" sz="1200" b="0" kern="1200" dirty="0">
                <a:solidFill>
                  <a:schemeClr val="tx1"/>
                </a:solidFill>
                <a:effectLst/>
                <a:latin typeface="+mn-lt"/>
                <a:ea typeface="+mn-ea"/>
                <a:cs typeface="+mn-cs"/>
              </a:rPr>
              <a:t>では、平滑な標準銅円板を用いて測定し、基板樹脂の複素誘電率を決定します．</a:t>
            </a:r>
          </a:p>
          <a:p>
            <a:r>
              <a:rPr kumimoji="1" lang="ja-JP" altLang="en-US" sz="1200" b="0" kern="1200" dirty="0">
                <a:solidFill>
                  <a:schemeClr val="tx1"/>
                </a:solidFill>
                <a:effectLst/>
                <a:latin typeface="+mn-lt"/>
                <a:ea typeface="+mn-ea"/>
                <a:cs typeface="+mn-cs"/>
              </a:rPr>
              <a:t>次に</a:t>
            </a:r>
            <a:r>
              <a:rPr kumimoji="1" lang="en-US" altLang="ja-JP" sz="1200" b="0" kern="1200" dirty="0">
                <a:solidFill>
                  <a:schemeClr val="tx1"/>
                </a:solidFill>
                <a:effectLst/>
                <a:latin typeface="+mn-lt"/>
                <a:ea typeface="+mn-ea"/>
                <a:cs typeface="+mn-cs"/>
              </a:rPr>
              <a:t>Step 2</a:t>
            </a:r>
            <a:r>
              <a:rPr kumimoji="1" lang="ja-JP" altLang="en-US" sz="1200" b="0" kern="1200" dirty="0">
                <a:solidFill>
                  <a:schemeClr val="tx1"/>
                </a:solidFill>
                <a:effectLst/>
                <a:latin typeface="+mn-lt"/>
                <a:ea typeface="+mn-ea"/>
                <a:cs typeface="+mn-cs"/>
              </a:rPr>
              <a:t>として、実基板の粗化された銅箔を用いて同様に測定します．</a:t>
            </a:r>
          </a:p>
          <a:p>
            <a:r>
              <a:rPr kumimoji="1" lang="ja-JP" altLang="en-US" sz="1200" b="0" kern="1200" dirty="0">
                <a:solidFill>
                  <a:schemeClr val="tx1"/>
                </a:solidFill>
                <a:effectLst/>
                <a:latin typeface="+mn-lt"/>
                <a:ea typeface="+mn-ea"/>
                <a:cs typeface="+mn-cs"/>
              </a:rPr>
              <a:t>最終的に、</a:t>
            </a:r>
            <a:r>
              <a:rPr kumimoji="1" lang="en-US" altLang="ja-JP" sz="1200" b="0" kern="1200" dirty="0">
                <a:solidFill>
                  <a:schemeClr val="tx1"/>
                </a:solidFill>
                <a:effectLst/>
                <a:latin typeface="+mn-lt"/>
                <a:ea typeface="+mn-ea"/>
                <a:cs typeface="+mn-cs"/>
              </a:rPr>
              <a:t>Step 2</a:t>
            </a:r>
            <a:r>
              <a:rPr kumimoji="1" lang="ja-JP" altLang="en-US" sz="1200" b="0" kern="1200" dirty="0">
                <a:solidFill>
                  <a:schemeClr val="tx1"/>
                </a:solidFill>
                <a:effectLst/>
                <a:latin typeface="+mn-lt"/>
                <a:ea typeface="+mn-ea"/>
                <a:cs typeface="+mn-cs"/>
              </a:rPr>
              <a:t>で得た全損失から、</a:t>
            </a:r>
            <a:r>
              <a:rPr kumimoji="1" lang="en-US" altLang="ja-JP" sz="1200" b="0" kern="1200" dirty="0">
                <a:solidFill>
                  <a:schemeClr val="tx1"/>
                </a:solidFill>
                <a:effectLst/>
                <a:latin typeface="+mn-lt"/>
                <a:ea typeface="+mn-ea"/>
                <a:cs typeface="+mn-cs"/>
              </a:rPr>
              <a:t>Step 1</a:t>
            </a:r>
            <a:r>
              <a:rPr kumimoji="1" lang="ja-JP" altLang="en-US" sz="1200" b="0" kern="1200" dirty="0">
                <a:solidFill>
                  <a:schemeClr val="tx1"/>
                </a:solidFill>
                <a:effectLst/>
                <a:latin typeface="+mn-lt"/>
                <a:ea typeface="+mn-ea"/>
                <a:cs typeface="+mn-cs"/>
              </a:rPr>
              <a:t>の樹脂による損失分を差し引きます．これにより、表面粗さに起因する導体損失だけを抽出し、実効導電率として算出します．</a:t>
            </a:r>
          </a:p>
        </p:txBody>
      </p:sp>
    </p:spTree>
    <p:extLst>
      <p:ext uri="{BB962C8B-B14F-4D97-AF65-F5344CB8AC3E}">
        <p14:creationId xmlns:p14="http://schemas.microsoft.com/office/powerpoint/2010/main" val="2000040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40</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5</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40</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ここで，ミリ波帯測定における注意点に触れます．</a:t>
            </a:r>
          </a:p>
          <a:p>
            <a:r>
              <a:rPr kumimoji="1" lang="ja-JP" altLang="en-US" sz="1200" b="0" kern="1200" dirty="0">
                <a:solidFill>
                  <a:schemeClr val="tx1"/>
                </a:solidFill>
                <a:effectLst/>
                <a:latin typeface="+mn-lt"/>
                <a:ea typeface="+mn-ea"/>
                <a:cs typeface="+mn-cs"/>
              </a:rPr>
              <a:t>高い周波数帯では，部品のわずかな位置ズレや圧着力のばらつきが大きな測定誤差に繋がります．</a:t>
            </a:r>
          </a:p>
          <a:p>
            <a:r>
              <a:rPr kumimoji="1" lang="ja-JP" altLang="en-US" sz="1200" b="0" kern="1200" dirty="0">
                <a:solidFill>
                  <a:schemeClr val="tx1"/>
                </a:solidFill>
                <a:effectLst/>
                <a:latin typeface="+mn-lt"/>
                <a:ea typeface="+mn-ea"/>
                <a:cs typeface="+mn-cs"/>
              </a:rPr>
              <a:t>そのため本測定では，</a:t>
            </a:r>
            <a:r>
              <a:rPr kumimoji="1" lang="en-US" altLang="ja-JP" sz="1200" b="0" kern="1200" dirty="0">
                <a:solidFill>
                  <a:schemeClr val="tx1"/>
                </a:solidFill>
                <a:effectLst/>
                <a:latin typeface="+mn-lt"/>
                <a:ea typeface="+mn-ea"/>
                <a:cs typeface="+mn-cs"/>
              </a:rPr>
              <a:t>Shim</a:t>
            </a:r>
            <a:r>
              <a:rPr kumimoji="1" lang="ja-JP" altLang="en-US" sz="1200" b="0" kern="1200" dirty="0">
                <a:solidFill>
                  <a:schemeClr val="tx1"/>
                </a:solidFill>
                <a:effectLst/>
                <a:latin typeface="+mn-lt"/>
                <a:ea typeface="+mn-ea"/>
                <a:cs typeface="+mn-cs"/>
              </a:rPr>
              <a:t>シートを用いて円板の中心位置を正確に合わせ、圧着力はデジタルトルクレンチで一定に管理しました．</a:t>
            </a:r>
          </a:p>
          <a:p>
            <a:r>
              <a:rPr kumimoji="1" lang="ja-JP" altLang="en-US" sz="1200" b="0" kern="1200" dirty="0">
                <a:solidFill>
                  <a:schemeClr val="tx1"/>
                </a:solidFill>
                <a:effectLst/>
                <a:latin typeface="+mn-lt"/>
                <a:ea typeface="+mn-ea"/>
                <a:cs typeface="+mn-cs"/>
              </a:rPr>
              <a:t>さらに、測定前に校正を実施し、共振波形の安定を確認してからデータを取得しています．もし不安定な場合は、位置決めからやり直すことで精度を担保しました．</a:t>
            </a:r>
          </a:p>
        </p:txBody>
      </p:sp>
    </p:spTree>
    <p:extLst>
      <p:ext uri="{BB962C8B-B14F-4D97-AF65-F5344CB8AC3E}">
        <p14:creationId xmlns:p14="http://schemas.microsoft.com/office/powerpoint/2010/main" val="2773509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50</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6</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30</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測定結果に移ります。こちらの</a:t>
            </a:r>
            <a:r>
              <a:rPr kumimoji="1" lang="en-US" altLang="ja-JP" sz="1200" b="0" kern="1200" dirty="0">
                <a:solidFill>
                  <a:schemeClr val="tx1"/>
                </a:solidFill>
                <a:effectLst/>
                <a:latin typeface="+mn-lt"/>
                <a:ea typeface="+mn-ea"/>
                <a:cs typeface="+mn-cs"/>
              </a:rPr>
              <a:t>S</a:t>
            </a:r>
            <a:r>
              <a:rPr kumimoji="1" lang="ja-JP" altLang="en-US" sz="1200" b="0" kern="1200" dirty="0">
                <a:solidFill>
                  <a:schemeClr val="tx1"/>
                </a:solidFill>
                <a:effectLst/>
                <a:latin typeface="+mn-lt"/>
                <a:ea typeface="+mn-ea"/>
                <a:cs typeface="+mn-cs"/>
              </a:rPr>
              <a:t>パラメータのグラフは、</a:t>
            </a:r>
            <a:r>
              <a:rPr kumimoji="1" lang="en-US" altLang="ja-JP" sz="1200" b="0" kern="1200" dirty="0">
                <a:solidFill>
                  <a:schemeClr val="tx1"/>
                </a:solidFill>
                <a:effectLst/>
                <a:latin typeface="+mn-lt"/>
                <a:ea typeface="+mn-ea"/>
                <a:cs typeface="+mn-cs"/>
              </a:rPr>
              <a:t>20</a:t>
            </a:r>
            <a:r>
              <a:rPr kumimoji="1" lang="ja-JP" altLang="en-US" sz="1200" b="0" kern="1200" dirty="0">
                <a:solidFill>
                  <a:schemeClr val="tx1"/>
                </a:solidFill>
                <a:effectLst/>
                <a:latin typeface="+mn-lt"/>
                <a:ea typeface="+mn-ea"/>
                <a:cs typeface="+mn-cs"/>
              </a:rPr>
              <a:t>回の測定の平均値です。</a:t>
            </a:r>
          </a:p>
          <a:p>
            <a:r>
              <a:rPr kumimoji="1" lang="ja-JP" altLang="en-US" sz="1200" b="0" kern="1200" dirty="0">
                <a:solidFill>
                  <a:schemeClr val="tx1"/>
                </a:solidFill>
                <a:effectLst/>
                <a:latin typeface="+mn-lt"/>
                <a:ea typeface="+mn-ea"/>
                <a:cs typeface="+mn-cs"/>
              </a:rPr>
              <a:t>グラフの山の頂点が共振点に対応します．ご覧の通り，左側から一番右の</a:t>
            </a:r>
            <a:r>
              <a:rPr kumimoji="1" lang="en-US" altLang="ja-JP" sz="1200" b="0" kern="1200" dirty="0">
                <a:solidFill>
                  <a:schemeClr val="tx1"/>
                </a:solidFill>
                <a:effectLst/>
                <a:latin typeface="+mn-lt"/>
                <a:ea typeface="+mn-ea"/>
                <a:cs typeface="+mn-cs"/>
              </a:rPr>
              <a:t>67GHz</a:t>
            </a:r>
            <a:r>
              <a:rPr kumimoji="1" lang="ja-JP" altLang="en-US" sz="1200" b="0" kern="1200" dirty="0">
                <a:solidFill>
                  <a:schemeClr val="tx1"/>
                </a:solidFill>
                <a:effectLst/>
                <a:latin typeface="+mn-lt"/>
                <a:ea typeface="+mn-ea"/>
                <a:cs typeface="+mn-cs"/>
              </a:rPr>
              <a:t>帯まで，ピークが鋭く対称性のよい波形が連続して得られています．</a:t>
            </a:r>
          </a:p>
          <a:p>
            <a:r>
              <a:rPr kumimoji="1" lang="ja-JP" altLang="en-US" sz="1200" b="0" kern="1200" dirty="0">
                <a:solidFill>
                  <a:schemeClr val="tx1"/>
                </a:solidFill>
                <a:effectLst/>
                <a:latin typeface="+mn-lt"/>
                <a:ea typeface="+mn-ea"/>
                <a:cs typeface="+mn-cs"/>
              </a:rPr>
              <a:t>グラフ左側に示した「</a:t>
            </a:r>
            <a:r>
              <a:rPr kumimoji="1" lang="en-US" altLang="ja-JP" sz="1200" b="0" kern="1200" dirty="0">
                <a:solidFill>
                  <a:schemeClr val="tx1"/>
                </a:solidFill>
                <a:effectLst/>
                <a:latin typeface="+mn-lt"/>
                <a:ea typeface="+mn-ea"/>
                <a:cs typeface="+mn-cs"/>
              </a:rPr>
              <a:t>Q</a:t>
            </a:r>
            <a:r>
              <a:rPr kumimoji="1" lang="ja-JP" altLang="en-US" sz="1200" b="0" kern="1200" dirty="0">
                <a:solidFill>
                  <a:schemeClr val="tx1"/>
                </a:solidFill>
                <a:effectLst/>
                <a:latin typeface="+mn-lt"/>
                <a:ea typeface="+mn-ea"/>
                <a:cs typeface="+mn-cs"/>
              </a:rPr>
              <a:t>値」は、高いほど損失が小さいことを意味します。</a:t>
            </a:r>
          </a:p>
          <a:p>
            <a:r>
              <a:rPr kumimoji="1" lang="ja-JP" altLang="en-US" sz="1200" b="0" kern="1200" dirty="0">
                <a:solidFill>
                  <a:schemeClr val="tx1"/>
                </a:solidFill>
                <a:effectLst/>
                <a:latin typeface="+mn-lt"/>
                <a:ea typeface="+mn-ea"/>
                <a:cs typeface="+mn-cs"/>
              </a:rPr>
              <a:t>高周波域でも鋭いピークを維持しており、先ほどの徹底した位置決めと圧着によって、測定が極めて安定して行われたことが確認できます。</a:t>
            </a:r>
          </a:p>
          <a:p>
            <a:r>
              <a:rPr kumimoji="1" lang="ja-JP" altLang="en-US" sz="1200" b="0" kern="1200" dirty="0">
                <a:solidFill>
                  <a:schemeClr val="tx1"/>
                </a:solidFill>
                <a:effectLst/>
                <a:latin typeface="+mn-lt"/>
                <a:ea typeface="+mn-ea"/>
                <a:cs typeface="+mn-cs"/>
              </a:rPr>
              <a:t>この確かなデータを用いて、次の「複素誘電率」の算出へと進みます。</a:t>
            </a:r>
          </a:p>
        </p:txBody>
      </p:sp>
    </p:spTree>
    <p:extLst>
      <p:ext uri="{BB962C8B-B14F-4D97-AF65-F5344CB8AC3E}">
        <p14:creationId xmlns:p14="http://schemas.microsoft.com/office/powerpoint/2010/main" val="43719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kern="1200" dirty="0">
                <a:solidFill>
                  <a:schemeClr val="tx1"/>
                </a:solidFill>
                <a:effectLst/>
                <a:latin typeface="+mn-lt"/>
                <a:ea typeface="+mn-ea"/>
                <a:cs typeface="+mn-cs"/>
              </a:rPr>
              <a:t>目安時間：</a:t>
            </a:r>
            <a:r>
              <a:rPr kumimoji="1" lang="en-US" altLang="ja-JP" sz="1200" b="0" kern="1200" dirty="0">
                <a:solidFill>
                  <a:schemeClr val="tx1"/>
                </a:solidFill>
                <a:effectLst/>
                <a:latin typeface="+mn-lt"/>
                <a:ea typeface="+mn-ea"/>
                <a:cs typeface="+mn-cs"/>
              </a:rPr>
              <a:t>40</a:t>
            </a:r>
            <a:r>
              <a:rPr kumimoji="1" lang="ja-JP" altLang="en-US" sz="1200" b="0" kern="1200" dirty="0">
                <a:solidFill>
                  <a:schemeClr val="tx1"/>
                </a:solidFill>
                <a:effectLst/>
                <a:latin typeface="+mn-lt"/>
                <a:ea typeface="+mn-ea"/>
                <a:cs typeface="+mn-cs"/>
              </a:rPr>
              <a:t>秒（経過：</a:t>
            </a:r>
            <a:r>
              <a:rPr kumimoji="1" lang="en-US" altLang="ja-JP" sz="1200" b="0" kern="1200" dirty="0">
                <a:solidFill>
                  <a:schemeClr val="tx1"/>
                </a:solidFill>
                <a:effectLst/>
                <a:latin typeface="+mn-lt"/>
                <a:ea typeface="+mn-ea"/>
                <a:cs typeface="+mn-cs"/>
              </a:rPr>
              <a:t>7</a:t>
            </a:r>
            <a:r>
              <a:rPr kumimoji="1" lang="ja-JP" altLang="en-US" sz="1200" b="0" kern="1200" dirty="0">
                <a:solidFill>
                  <a:schemeClr val="tx1"/>
                </a:solidFill>
                <a:effectLst/>
                <a:latin typeface="+mn-lt"/>
                <a:ea typeface="+mn-ea"/>
                <a:cs typeface="+mn-cs"/>
              </a:rPr>
              <a:t>分</a:t>
            </a:r>
            <a:r>
              <a:rPr kumimoji="1" lang="en-US" altLang="ja-JP" sz="1200" b="0" kern="1200" dirty="0">
                <a:solidFill>
                  <a:schemeClr val="tx1"/>
                </a:solidFill>
                <a:effectLst/>
                <a:latin typeface="+mn-lt"/>
                <a:ea typeface="+mn-ea"/>
                <a:cs typeface="+mn-cs"/>
              </a:rPr>
              <a:t>10</a:t>
            </a:r>
            <a:r>
              <a:rPr kumimoji="1" lang="ja-JP" altLang="en-US" sz="1200" b="0" kern="1200" dirty="0">
                <a:solidFill>
                  <a:schemeClr val="tx1"/>
                </a:solidFill>
                <a:effectLst/>
                <a:latin typeface="+mn-lt"/>
                <a:ea typeface="+mn-ea"/>
                <a:cs typeface="+mn-cs"/>
              </a:rPr>
              <a:t>秒）</a:t>
            </a:r>
          </a:p>
          <a:p>
            <a:br>
              <a:rPr kumimoji="1" lang="ja-JP" altLang="en-US" sz="1200" b="0" kern="1200" dirty="0">
                <a:solidFill>
                  <a:schemeClr val="tx1"/>
                </a:solidFill>
                <a:effectLst/>
                <a:latin typeface="+mn-lt"/>
                <a:ea typeface="+mn-ea"/>
                <a:cs typeface="+mn-cs"/>
              </a:rPr>
            </a:br>
            <a:endParaRPr kumimoji="1" lang="ja-JP" altLang="en-US" sz="1200" b="0" kern="1200" dirty="0">
              <a:solidFill>
                <a:schemeClr val="tx1"/>
              </a:solidFill>
              <a:effectLst/>
              <a:latin typeface="+mn-lt"/>
              <a:ea typeface="+mn-ea"/>
              <a:cs typeface="+mn-cs"/>
            </a:endParaRPr>
          </a:p>
          <a:p>
            <a:r>
              <a:rPr kumimoji="1" lang="ja-JP" altLang="en-US" sz="1200" b="0" kern="1200" dirty="0">
                <a:solidFill>
                  <a:schemeClr val="tx1"/>
                </a:solidFill>
                <a:effectLst/>
                <a:latin typeface="+mn-lt"/>
                <a:ea typeface="+mn-ea"/>
                <a:cs typeface="+mn-cs"/>
              </a:rPr>
              <a:t>算出した「複素誘電率」の結果です．</a:t>
            </a:r>
          </a:p>
          <a:p>
            <a:r>
              <a:rPr kumimoji="1" lang="ja-JP" altLang="en-US" sz="1200" b="0" kern="1200" dirty="0">
                <a:solidFill>
                  <a:schemeClr val="tx1"/>
                </a:solidFill>
                <a:effectLst/>
                <a:latin typeface="+mn-lt"/>
                <a:ea typeface="+mn-ea"/>
                <a:cs typeface="+mn-cs"/>
              </a:rPr>
              <a:t>左のグラフの比誘電率は，平均で約</a:t>
            </a:r>
            <a:r>
              <a:rPr kumimoji="1" lang="en-US" altLang="ja-JP" sz="1200" b="0" kern="1200" dirty="0">
                <a:solidFill>
                  <a:schemeClr val="tx1"/>
                </a:solidFill>
                <a:effectLst/>
                <a:latin typeface="+mn-lt"/>
                <a:ea typeface="+mn-ea"/>
                <a:cs typeface="+mn-cs"/>
              </a:rPr>
              <a:t>3.59</a:t>
            </a:r>
            <a:r>
              <a:rPr kumimoji="1" lang="ja-JP" altLang="en-US" sz="1200" b="0" kern="1200" dirty="0">
                <a:solidFill>
                  <a:schemeClr val="tx1"/>
                </a:solidFill>
                <a:effectLst/>
                <a:latin typeface="+mn-lt"/>
                <a:ea typeface="+mn-ea"/>
                <a:cs typeface="+mn-cs"/>
              </a:rPr>
              <a:t>とほぼ一定の値を示しました．</a:t>
            </a:r>
          </a:p>
          <a:p>
            <a:r>
              <a:rPr kumimoji="1" lang="ja-JP" altLang="en-US" sz="1200" b="0" kern="1200" dirty="0">
                <a:solidFill>
                  <a:schemeClr val="tx1"/>
                </a:solidFill>
                <a:effectLst/>
                <a:latin typeface="+mn-lt"/>
                <a:ea typeface="+mn-ea"/>
                <a:cs typeface="+mn-cs"/>
              </a:rPr>
              <a:t>右のグラフの誘電損失は，周波数の上昇に比例して増加する傾向が見られます．</a:t>
            </a:r>
          </a:p>
          <a:p>
            <a:r>
              <a:rPr kumimoji="1" lang="ja-JP" altLang="en-US" sz="1200" b="0" kern="1200" dirty="0">
                <a:solidFill>
                  <a:schemeClr val="tx1"/>
                </a:solidFill>
                <a:effectLst/>
                <a:latin typeface="+mn-lt"/>
                <a:ea typeface="+mn-ea"/>
                <a:cs typeface="+mn-cs"/>
              </a:rPr>
              <a:t>これらの結果は先行研究の特性と整合しており，本測定手法の妥当性が証明されました．</a:t>
            </a:r>
          </a:p>
          <a:p>
            <a:r>
              <a:rPr kumimoji="1" lang="ja-JP" altLang="en-US" sz="1200" b="0" kern="1200" dirty="0">
                <a:solidFill>
                  <a:schemeClr val="tx1"/>
                </a:solidFill>
                <a:effectLst/>
                <a:latin typeface="+mn-lt"/>
                <a:ea typeface="+mn-ea"/>
                <a:cs typeface="+mn-cs"/>
              </a:rPr>
              <a:t>この信頼できるデータを基に，いよいよ本研究の主題である「実効導電率」の評価へと進みます．</a:t>
            </a:r>
          </a:p>
        </p:txBody>
      </p:sp>
    </p:spTree>
    <p:extLst>
      <p:ext uri="{BB962C8B-B14F-4D97-AF65-F5344CB8AC3E}">
        <p14:creationId xmlns:p14="http://schemas.microsoft.com/office/powerpoint/2010/main" val="10772266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pic>
        <p:nvPicPr>
          <p:cNvPr id="50" name="図 49" descr="グラフ, じょうごグラフ&#10;&#10;自動的に生成された説明">
            <a:extLst>
              <a:ext uri="{FF2B5EF4-FFF2-40B4-BE49-F238E27FC236}">
                <a16:creationId xmlns:a16="http://schemas.microsoft.com/office/drawing/2014/main" id="{40E5D790-9B99-5CEF-9C9A-943EEC8192F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タイトル 1">
            <a:extLst>
              <a:ext uri="{FF2B5EF4-FFF2-40B4-BE49-F238E27FC236}">
                <a16:creationId xmlns:a16="http://schemas.microsoft.com/office/drawing/2014/main" id="{487D41AD-2E31-7AFD-48E2-E3A3B063F5A3}"/>
              </a:ext>
            </a:extLst>
          </p:cNvPr>
          <p:cNvSpPr>
            <a:spLocks noGrp="1"/>
          </p:cNvSpPr>
          <p:nvPr>
            <p:ph type="ctrTitle"/>
          </p:nvPr>
        </p:nvSpPr>
        <p:spPr>
          <a:xfrm>
            <a:off x="1143000" y="2215299"/>
            <a:ext cx="6858000" cy="1294664"/>
          </a:xfrm>
        </p:spPr>
        <p:txBody>
          <a:bodyPr anchor="b">
            <a:noAutofit/>
          </a:bodyPr>
          <a:lstStyle>
            <a:lvl1pPr algn="ctr">
              <a:defRPr sz="3600">
                <a:latin typeface="メイリオ" panose="020B0604030504040204" pitchFamily="50" charset="-128"/>
                <a:ea typeface="メイリオ" panose="020B0604030504040204" pitchFamily="50" charset="-128"/>
              </a:defRPr>
            </a:lvl1pPr>
          </a:lstStyle>
          <a:p>
            <a:r>
              <a:rPr kumimoji="1" lang="ja-JP" altLang="en-US"/>
              <a:t>マスター タイトルの書式設定</a:t>
            </a:r>
          </a:p>
        </p:txBody>
      </p:sp>
      <p:sp>
        <p:nvSpPr>
          <p:cNvPr id="3" name="字幕 2">
            <a:extLst>
              <a:ext uri="{FF2B5EF4-FFF2-40B4-BE49-F238E27FC236}">
                <a16:creationId xmlns:a16="http://schemas.microsoft.com/office/drawing/2014/main" id="{D45C9C4A-2C09-3821-4C94-2DC6F7F56DA6}"/>
              </a:ext>
            </a:extLst>
          </p:cNvPr>
          <p:cNvSpPr>
            <a:spLocks noGrp="1"/>
          </p:cNvSpPr>
          <p:nvPr>
            <p:ph type="subTitle" idx="1"/>
          </p:nvPr>
        </p:nvSpPr>
        <p:spPr>
          <a:xfrm>
            <a:off x="1143000" y="3602039"/>
            <a:ext cx="6858000" cy="979389"/>
          </a:xfrm>
        </p:spPr>
        <p:txBody>
          <a:bodyPr anchor="ctr">
            <a:normAutofit/>
          </a:bodyPr>
          <a:lstStyle>
            <a:lvl1pPr marL="0" indent="0" algn="ctr">
              <a:buNone/>
              <a:defRPr sz="2800">
                <a:latin typeface="メイリオ" panose="020B0604030504040204" pitchFamily="50" charset="-128"/>
                <a:ea typeface="メイリオ"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Tree>
    <p:extLst>
      <p:ext uri="{BB962C8B-B14F-4D97-AF65-F5344CB8AC3E}">
        <p14:creationId xmlns:p14="http://schemas.microsoft.com/office/powerpoint/2010/main" val="84955490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D12D955-A100-E237-A47C-9A2E75A96EEA}"/>
              </a:ext>
            </a:extLst>
          </p:cNvPr>
          <p:cNvSpPr>
            <a:spLocks noGrp="1"/>
          </p:cNvSpPr>
          <p:nvPr>
            <p:ph type="title"/>
          </p:nvPr>
        </p:nvSpPr>
        <p:spPr>
          <a:xfrm>
            <a:off x="628650" y="365126"/>
            <a:ext cx="7886700" cy="624689"/>
          </a:xfrm>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77E8F7E-CD90-4EF5-F6A5-630A624F6C5A}"/>
              </a:ext>
            </a:extLst>
          </p:cNvPr>
          <p:cNvSpPr>
            <a:spLocks noGrp="1"/>
          </p:cNvSpPr>
          <p:nvPr>
            <p:ph idx="1"/>
          </p:nvPr>
        </p:nvSpPr>
        <p:spPr>
          <a:xfrm>
            <a:off x="628650" y="1093509"/>
            <a:ext cx="7886700" cy="5083454"/>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スライド番号プレースホルダー 5">
            <a:extLst>
              <a:ext uri="{FF2B5EF4-FFF2-40B4-BE49-F238E27FC236}">
                <a16:creationId xmlns:a16="http://schemas.microsoft.com/office/drawing/2014/main" id="{D952FA79-27A5-6397-E3AF-5FF1B61C155C}"/>
              </a:ext>
            </a:extLst>
          </p:cNvPr>
          <p:cNvSpPr>
            <a:spLocks noGrp="1"/>
          </p:cNvSpPr>
          <p:nvPr>
            <p:ph type="sldNum" sz="quarter" idx="12"/>
          </p:nvPr>
        </p:nvSpPr>
        <p:spPr/>
        <p:txBody>
          <a:bodyPr/>
          <a:lstStyle/>
          <a:p>
            <a:fld id="{3F5D2A9A-4071-467B-9B65-922737739C90}" type="slidenum">
              <a:rPr kumimoji="1" lang="ja-JP" altLang="en-US" smtClean="0"/>
              <a:t>‹#›</a:t>
            </a:fld>
            <a:endParaRPr kumimoji="1" lang="ja-JP" altLang="en-US"/>
          </a:p>
        </p:txBody>
      </p:sp>
    </p:spTree>
    <p:extLst>
      <p:ext uri="{BB962C8B-B14F-4D97-AF65-F5344CB8AC3E}">
        <p14:creationId xmlns:p14="http://schemas.microsoft.com/office/powerpoint/2010/main" val="380096758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D911A4D-0164-D93B-678C-BE8F9ED93BE2}"/>
              </a:ext>
            </a:extLst>
          </p:cNvPr>
          <p:cNvSpPr>
            <a:spLocks noGrp="1"/>
          </p:cNvSpPr>
          <p:nvPr>
            <p:ph type="dt" sz="half" idx="10"/>
          </p:nvPr>
        </p:nvSpPr>
        <p:spPr/>
        <p:txBody>
          <a:bodyPr/>
          <a:lstStyle/>
          <a:p>
            <a:fld id="{56814927-CEE8-4D72-8412-A7EFE7D18A44}" type="datetimeFigureOut">
              <a:rPr kumimoji="1" lang="ja-JP" altLang="en-US" smtClean="0"/>
              <a:t>2026/2/20</a:t>
            </a:fld>
            <a:endParaRPr kumimoji="1" lang="ja-JP" altLang="en-US"/>
          </a:p>
        </p:txBody>
      </p:sp>
      <p:sp>
        <p:nvSpPr>
          <p:cNvPr id="3" name="フッター プレースホルダー 2">
            <a:extLst>
              <a:ext uri="{FF2B5EF4-FFF2-40B4-BE49-F238E27FC236}">
                <a16:creationId xmlns:a16="http://schemas.microsoft.com/office/drawing/2014/main" id="{B708ED99-6350-110A-23CA-EC04A35180FC}"/>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39413E95-9583-DDB3-323A-B4A996814BE3}"/>
              </a:ext>
            </a:extLst>
          </p:cNvPr>
          <p:cNvSpPr>
            <a:spLocks noGrp="1"/>
          </p:cNvSpPr>
          <p:nvPr>
            <p:ph type="sldNum" sz="quarter" idx="12"/>
          </p:nvPr>
        </p:nvSpPr>
        <p:spPr/>
        <p:txBody>
          <a:bodyPr/>
          <a:lstStyle/>
          <a:p>
            <a:fld id="{DCFB3CE3-3AD6-4414-9B4F-E5DB67183FC1}" type="slidenum">
              <a:rPr kumimoji="1" lang="ja-JP" altLang="en-US" smtClean="0"/>
              <a:t>‹#›</a:t>
            </a:fld>
            <a:endParaRPr kumimoji="1" lang="ja-JP" altLang="en-US"/>
          </a:p>
        </p:txBody>
      </p:sp>
    </p:spTree>
    <p:extLst>
      <p:ext uri="{BB962C8B-B14F-4D97-AF65-F5344CB8AC3E}">
        <p14:creationId xmlns:p14="http://schemas.microsoft.com/office/powerpoint/2010/main" val="18127435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コンテンツ プレースホルダー 8" descr="背景パターン が含まれている画像&#10;&#10;自動的に生成された説明">
            <a:extLst>
              <a:ext uri="{FF2B5EF4-FFF2-40B4-BE49-F238E27FC236}">
                <a16:creationId xmlns:a16="http://schemas.microsoft.com/office/drawing/2014/main" id="{7BBCD901-C0A2-A5E7-C4CD-0F585400546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タイトル プレースホルダー 1">
            <a:extLst>
              <a:ext uri="{FF2B5EF4-FFF2-40B4-BE49-F238E27FC236}">
                <a16:creationId xmlns:a16="http://schemas.microsoft.com/office/drawing/2014/main" id="{7D84ED18-3B26-9FD5-5070-BD2004474256}"/>
              </a:ext>
            </a:extLst>
          </p:cNvPr>
          <p:cNvSpPr>
            <a:spLocks noGrp="1"/>
          </p:cNvSpPr>
          <p:nvPr>
            <p:ph type="title"/>
          </p:nvPr>
        </p:nvSpPr>
        <p:spPr>
          <a:xfrm>
            <a:off x="628650" y="365125"/>
            <a:ext cx="7886700" cy="700104"/>
          </a:xfrm>
          <a:prstGeom prst="rect">
            <a:avLst/>
          </a:prstGeom>
        </p:spPr>
        <p:txBody>
          <a:bodyPr vert="horz" lIns="91440" tIns="45720" rIns="91440" bIns="45720" rtlCol="0" anchor="ctr">
            <a:no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10BFA7F-D542-2F42-4C70-2FF3B7F0D988}"/>
              </a:ext>
            </a:extLst>
          </p:cNvPr>
          <p:cNvSpPr>
            <a:spLocks noGrp="1"/>
          </p:cNvSpPr>
          <p:nvPr>
            <p:ph type="body" idx="1"/>
          </p:nvPr>
        </p:nvSpPr>
        <p:spPr>
          <a:xfrm>
            <a:off x="628650" y="1216059"/>
            <a:ext cx="7886700" cy="4960905"/>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スライド番号プレースホルダー 5">
            <a:extLst>
              <a:ext uri="{FF2B5EF4-FFF2-40B4-BE49-F238E27FC236}">
                <a16:creationId xmlns:a16="http://schemas.microsoft.com/office/drawing/2014/main" id="{7D1CE961-867F-4869-C608-5FFB24A406DD}"/>
              </a:ext>
            </a:extLst>
          </p:cNvPr>
          <p:cNvSpPr>
            <a:spLocks noGrp="1"/>
          </p:cNvSpPr>
          <p:nvPr>
            <p:ph type="sldNum" sz="quarter" idx="4"/>
          </p:nvPr>
        </p:nvSpPr>
        <p:spPr>
          <a:xfrm>
            <a:off x="7853558" y="6356351"/>
            <a:ext cx="661792" cy="365125"/>
          </a:xfrm>
          <a:prstGeom prst="rect">
            <a:avLst/>
          </a:prstGeom>
        </p:spPr>
        <p:txBody>
          <a:bodyPr vert="horz" lIns="91440" tIns="45720" rIns="91440" bIns="45720" rtlCol="0" anchor="ctr"/>
          <a:lstStyle>
            <a:lvl1pPr algn="r">
              <a:defRPr sz="1600" b="1">
                <a:solidFill>
                  <a:srgbClr val="003300"/>
                </a:solidFill>
                <a:latin typeface="メイリオ" panose="020B0604030504040204" pitchFamily="50" charset="-128"/>
                <a:ea typeface="メイリオ" panose="020B0604030504040204" pitchFamily="50" charset="-128"/>
              </a:defRPr>
            </a:lvl1pPr>
          </a:lstStyle>
          <a:p>
            <a:fld id="{3F5D2A9A-4071-467B-9B65-922737739C90}" type="slidenum">
              <a:rPr lang="ja-JP" altLang="en-US" smtClean="0"/>
              <a:pPr/>
              <a:t>‹#›</a:t>
            </a:fld>
            <a:endParaRPr lang="ja-JP" altLang="en-US"/>
          </a:p>
        </p:txBody>
      </p:sp>
      <p:sp>
        <p:nvSpPr>
          <p:cNvPr id="7" name="フッター プレースホルダー 4">
            <a:extLst>
              <a:ext uri="{FF2B5EF4-FFF2-40B4-BE49-F238E27FC236}">
                <a16:creationId xmlns:a16="http://schemas.microsoft.com/office/drawing/2014/main" id="{877E6A78-4381-5E60-3ED9-938A5FBC3897}"/>
              </a:ext>
            </a:extLst>
          </p:cNvPr>
          <p:cNvSpPr txBox="1">
            <a:spLocks/>
          </p:cNvSpPr>
          <p:nvPr userDrawn="1"/>
        </p:nvSpPr>
        <p:spPr>
          <a:xfrm>
            <a:off x="1290442" y="6290054"/>
            <a:ext cx="6452048" cy="440817"/>
          </a:xfrm>
          <a:prstGeom prst="rect">
            <a:avLst/>
          </a:prstGeom>
        </p:spPr>
        <p:txBody>
          <a:bodyPr/>
          <a:lstStyle>
            <a:defPPr>
              <a:defRPr lang="ja-JP"/>
            </a:defPPr>
            <a:lvl1pPr marL="0" algn="l" defTabSz="914400" rtl="0" eaLnBrk="1" latinLnBrk="0" hangingPunct="1">
              <a:defRPr kumimoji="1" sz="1800" b="1" i="1" kern="1200">
                <a:solidFill>
                  <a:srgbClr val="003300"/>
                </a:solidFill>
                <a:latin typeface="Times New Roman" panose="02020603050405020304" pitchFamily="18" charset="0"/>
                <a:ea typeface="メイリオ" panose="020B0604030504040204" pitchFamily="50" charset="-128"/>
                <a:cs typeface="Times New Roman" panose="02020603050405020304" pitchFamily="18" charset="0"/>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ja-JP" altLang="en-US" sz="1400">
                <a:latin typeface="メイリオ" panose="020B0604030504040204" pitchFamily="50" charset="-128"/>
                <a:ea typeface="メイリオ" panose="020B0604030504040204" pitchFamily="50" charset="-128"/>
              </a:rPr>
              <a:t>長野高専　春日研究室</a:t>
            </a:r>
            <a:endParaRPr lang="en-US" altLang="ja-JP" sz="1400">
              <a:latin typeface="メイリオ" panose="020B0604030504040204" pitchFamily="50" charset="-128"/>
              <a:ea typeface="メイリオ" panose="020B0604030504040204" pitchFamily="50" charset="-128"/>
            </a:endParaRPr>
          </a:p>
          <a:p>
            <a:r>
              <a:rPr lang="en-US" altLang="ja-JP" sz="1400"/>
              <a:t>Kasuga Lab. National Institute of Technology, Nagano College</a:t>
            </a:r>
            <a:endParaRPr lang="ja-JP" altLang="en-US" sz="1400"/>
          </a:p>
        </p:txBody>
      </p:sp>
      <p:pic>
        <p:nvPicPr>
          <p:cNvPr id="11" name="図 10" descr="ロゴ&#10;&#10;自動的に生成された説明">
            <a:extLst>
              <a:ext uri="{FF2B5EF4-FFF2-40B4-BE49-F238E27FC236}">
                <a16:creationId xmlns:a16="http://schemas.microsoft.com/office/drawing/2014/main" id="{5508B2EA-0F32-E8CF-2AFD-9CD3904F629A}"/>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466307" y="6277198"/>
            <a:ext cx="837488" cy="523430"/>
          </a:xfrm>
          <a:prstGeom prst="rect">
            <a:avLst/>
          </a:prstGeom>
        </p:spPr>
      </p:pic>
    </p:spTree>
    <p:extLst>
      <p:ext uri="{BB962C8B-B14F-4D97-AF65-F5344CB8AC3E}">
        <p14:creationId xmlns:p14="http://schemas.microsoft.com/office/powerpoint/2010/main" val="26326930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sldNum="0" hdr="0" ftr="0" dt="0"/>
  <p:txStyles>
    <p:titleStyle>
      <a:lvl1pPr algn="l" defTabSz="914400" rtl="0" eaLnBrk="1" latinLnBrk="0" hangingPunct="1">
        <a:lnSpc>
          <a:spcPct val="90000"/>
        </a:lnSpc>
        <a:spcBef>
          <a:spcPct val="0"/>
        </a:spcBef>
        <a:buNone/>
        <a:defRPr kumimoji="1" sz="2800" kern="1200">
          <a:solidFill>
            <a:schemeClr val="tx1"/>
          </a:solidFill>
          <a:latin typeface="メイリオ" panose="020B0604030504040204" pitchFamily="50" charset="-128"/>
          <a:ea typeface="メイリオ" panose="020B0604030504040204" pitchFamily="50"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svg"/></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svg"/></Relationships>
</file>

<file path=ppt/slides/_rels/slide1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0.pn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1.png"/><Relationship Id="rId7" Type="http://schemas.openxmlformats.org/officeDocument/2006/relationships/image" Target="../media/image130.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emf"/><Relationship Id="rId7" Type="http://schemas.openxmlformats.org/officeDocument/2006/relationships/image" Target="../media/image19.sv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8.xml.rels><?xml version="1.0" encoding="UTF-8" standalone="yes"?>
<Relationships xmlns="http://schemas.openxmlformats.org/package/2006/relationships"><Relationship Id="rId8" Type="http://schemas.openxmlformats.org/officeDocument/2006/relationships/image" Target="../media/image200.png"/><Relationship Id="rId3" Type="http://schemas.openxmlformats.org/officeDocument/2006/relationships/image" Target="../media/image22.png"/><Relationship Id="rId7" Type="http://schemas.openxmlformats.org/officeDocument/2006/relationships/image" Target="../media/image19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5.svg"/><Relationship Id="rId5" Type="http://schemas.openxmlformats.org/officeDocument/2006/relationships/image" Target="../media/image24.png"/><Relationship Id="rId10" Type="http://schemas.openxmlformats.org/officeDocument/2006/relationships/image" Target="../media/image27.png"/><Relationship Id="rId4" Type="http://schemas.openxmlformats.org/officeDocument/2006/relationships/image" Target="../media/image23.svg"/><Relationship Id="rId9"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396EA2-DB55-837B-1EC5-BB445C290459}"/>
              </a:ext>
            </a:extLst>
          </p:cNvPr>
          <p:cNvSpPr>
            <a:spLocks noGrp="1"/>
          </p:cNvSpPr>
          <p:nvPr>
            <p:ph type="ctrTitle"/>
          </p:nvPr>
        </p:nvSpPr>
        <p:spPr>
          <a:xfrm>
            <a:off x="1" y="1779765"/>
            <a:ext cx="9144000" cy="1937453"/>
          </a:xfrm>
        </p:spPr>
        <p:txBody>
          <a:bodyPr wrap="square" anchor="ctr">
            <a:spAutoFit/>
          </a:bodyPr>
          <a:lstStyle/>
          <a:p>
            <a:br>
              <a:rPr lang="en-US" altLang="ja-JP" sz="4400" dirty="0"/>
            </a:br>
            <a:r>
              <a:rPr lang="en-US" altLang="ja-JP" sz="4400" dirty="0"/>
              <a:t>BCDR</a:t>
            </a:r>
            <a:r>
              <a:rPr lang="ja-JP" altLang="en-US" sz="4400" dirty="0"/>
              <a:t>を用いた基板の誘電損失と</a:t>
            </a:r>
            <a:br>
              <a:rPr lang="en-US" altLang="ja-JP" sz="4400" dirty="0"/>
            </a:br>
            <a:r>
              <a:rPr lang="ja-JP" altLang="en-US" sz="4400" dirty="0"/>
              <a:t>表面粗さによる電気伝導性の測定</a:t>
            </a:r>
            <a:endParaRPr lang="en-US" altLang="ja-JP" sz="4400" dirty="0"/>
          </a:p>
        </p:txBody>
      </p:sp>
      <p:sp>
        <p:nvSpPr>
          <p:cNvPr id="7" name="字幕 2">
            <a:extLst>
              <a:ext uri="{FF2B5EF4-FFF2-40B4-BE49-F238E27FC236}">
                <a16:creationId xmlns:a16="http://schemas.microsoft.com/office/drawing/2014/main" id="{22E30698-B23A-DC6C-6CAD-BC3C442A86C6}"/>
              </a:ext>
            </a:extLst>
          </p:cNvPr>
          <p:cNvSpPr>
            <a:spLocks noGrp="1"/>
          </p:cNvSpPr>
          <p:nvPr>
            <p:ph type="subTitle" idx="1"/>
          </p:nvPr>
        </p:nvSpPr>
        <p:spPr>
          <a:xfrm>
            <a:off x="0" y="3609975"/>
            <a:ext cx="9144000" cy="1486958"/>
          </a:xfrm>
        </p:spPr>
        <p:txBody>
          <a:bodyPr anchor="ctr">
            <a:normAutofit/>
          </a:bodyPr>
          <a:lstStyle>
            <a:lvl1pPr marL="0" indent="0" algn="ctr">
              <a:buNone/>
              <a:defRPr sz="2800">
                <a:latin typeface="メイリオ" panose="020B0604030504040204" pitchFamily="50" charset="-128"/>
                <a:ea typeface="メイリオ"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dirty="0"/>
              <a:t>長野高専 電気電子工学科 </a:t>
            </a:r>
            <a:r>
              <a:rPr kumimoji="1" lang="en-US" altLang="ja-JP" dirty="0"/>
              <a:t>5</a:t>
            </a:r>
            <a:r>
              <a:rPr kumimoji="1" lang="ja-JP" altLang="en-US" dirty="0"/>
              <a:t>年</a:t>
            </a:r>
            <a:br>
              <a:rPr kumimoji="1" lang="en-US" altLang="ja-JP" dirty="0"/>
            </a:br>
            <a:r>
              <a:rPr kumimoji="1" lang="en-US" altLang="ja-JP" dirty="0"/>
              <a:t> </a:t>
            </a:r>
            <a:r>
              <a:rPr kumimoji="1" lang="ja-JP" altLang="en-US" dirty="0"/>
              <a:t>春日研究室 栁原魁人</a:t>
            </a:r>
          </a:p>
        </p:txBody>
      </p:sp>
      <p:sp>
        <p:nvSpPr>
          <p:cNvPr id="8" name="字幕 2">
            <a:extLst>
              <a:ext uri="{FF2B5EF4-FFF2-40B4-BE49-F238E27FC236}">
                <a16:creationId xmlns:a16="http://schemas.microsoft.com/office/drawing/2014/main" id="{E5590309-E6CF-1BD0-F891-A6C90BBF129F}"/>
              </a:ext>
            </a:extLst>
          </p:cNvPr>
          <p:cNvSpPr txBox="1">
            <a:spLocks/>
          </p:cNvSpPr>
          <p:nvPr/>
        </p:nvSpPr>
        <p:spPr>
          <a:xfrm>
            <a:off x="0" y="416121"/>
            <a:ext cx="4007963" cy="69215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800" kern="1200">
                <a:solidFill>
                  <a:schemeClr val="tx1"/>
                </a:solidFill>
                <a:latin typeface="メイリオ" panose="020B0604030504040204" pitchFamily="50" charset="-128"/>
                <a:ea typeface="メイリオ" panose="020B0604030504040204" pitchFamily="50" charset="-128"/>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メイリオ" panose="020B0604030504040204" pitchFamily="50" charset="-128"/>
                <a:ea typeface="メイリオ" panose="020B0604030504040204" pitchFamily="50" charset="-128"/>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メイリオ" panose="020B0604030504040204" pitchFamily="50" charset="-128"/>
                <a:ea typeface="メイリオ" panose="020B0604030504040204" pitchFamily="50" charset="-128"/>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メイリオ" panose="020B0604030504040204" pitchFamily="50" charset="-128"/>
                <a:ea typeface="メイリオ" panose="020B0604030504040204" pitchFamily="50" charset="-128"/>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メイリオ" panose="020B0604030504040204" pitchFamily="50" charset="-128"/>
                <a:ea typeface="メイリオ" panose="020B0604030504040204" pitchFamily="50" charset="-128"/>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endParaRPr lang="ja-JP" altLang="en-US">
              <a:solidFill>
                <a:schemeClr val="bg1"/>
              </a:solidFill>
            </a:endParaRPr>
          </a:p>
        </p:txBody>
      </p:sp>
    </p:spTree>
    <p:extLst>
      <p:ext uri="{BB962C8B-B14F-4D97-AF65-F5344CB8AC3E}">
        <p14:creationId xmlns:p14="http://schemas.microsoft.com/office/powerpoint/2010/main" val="3271431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コンテンツ プレースホルダー 14">
            <a:extLst>
              <a:ext uri="{FF2B5EF4-FFF2-40B4-BE49-F238E27FC236}">
                <a16:creationId xmlns:a16="http://schemas.microsoft.com/office/drawing/2014/main" id="{B24156FC-7476-985A-9C06-35C2C4DD38B8}"/>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508760" y="1224839"/>
            <a:ext cx="6126480" cy="4594860"/>
          </a:xfrm>
        </p:spPr>
      </p:pic>
      <p:sp>
        <p:nvSpPr>
          <p:cNvPr id="2" name="タイトル 1">
            <a:extLst>
              <a:ext uri="{FF2B5EF4-FFF2-40B4-BE49-F238E27FC236}">
                <a16:creationId xmlns:a16="http://schemas.microsoft.com/office/drawing/2014/main" id="{B3CCB9E5-A99E-57BA-0181-62DCD76CF4B1}"/>
              </a:ext>
            </a:extLst>
          </p:cNvPr>
          <p:cNvSpPr>
            <a:spLocks noGrp="1"/>
          </p:cNvSpPr>
          <p:nvPr>
            <p:ph type="title"/>
          </p:nvPr>
        </p:nvSpPr>
        <p:spPr>
          <a:xfrm>
            <a:off x="628650" y="-15775"/>
            <a:ext cx="7886700" cy="624689"/>
          </a:xfrm>
        </p:spPr>
        <p:txBody>
          <a:bodyPr/>
          <a:lstStyle/>
          <a:p>
            <a:r>
              <a:rPr kumimoji="1" lang="ja-JP" altLang="en-US"/>
              <a:t>測定結果③　実効導電率</a:t>
            </a:r>
          </a:p>
        </p:txBody>
      </p:sp>
      <p:sp>
        <p:nvSpPr>
          <p:cNvPr id="3" name="テキスト ボックス 2">
            <a:extLst>
              <a:ext uri="{FF2B5EF4-FFF2-40B4-BE49-F238E27FC236}">
                <a16:creationId xmlns:a16="http://schemas.microsoft.com/office/drawing/2014/main" id="{B93F90DE-9F63-44CA-5398-25C74144DDE4}"/>
              </a:ext>
            </a:extLst>
          </p:cNvPr>
          <p:cNvSpPr txBox="1"/>
          <p:nvPr/>
        </p:nvSpPr>
        <p:spPr>
          <a:xfrm>
            <a:off x="812800" y="5819699"/>
            <a:ext cx="7988299" cy="421654"/>
          </a:xfrm>
          <a:prstGeom prst="rect">
            <a:avLst/>
          </a:prstGeom>
          <a:noFill/>
        </p:spPr>
        <p:txBody>
          <a:bodyPr wrap="square">
            <a:spAutoFit/>
          </a:bodyPr>
          <a:lstStyle/>
          <a:p>
            <a:pPr>
              <a:lnSpc>
                <a:spcPct val="107000"/>
              </a:lnSpc>
              <a:spcAft>
                <a:spcPts val="800"/>
              </a:spcAft>
            </a:pPr>
            <a:r>
              <a:rPr lang="ja-JP" altLang="en-US" sz="2000" kern="100" dirty="0">
                <a:latin typeface="+mn-ea"/>
                <a:cs typeface="Times New Roman" panose="02020603050405020304" pitchFamily="18" charset="0"/>
              </a:rPr>
              <a:t>➡この導電率低下による</a:t>
            </a:r>
            <a:r>
              <a:rPr lang="en-US" altLang="ja-JP" sz="2000" kern="100" dirty="0">
                <a:latin typeface="+mn-ea"/>
                <a:cs typeface="Times New Roman" panose="02020603050405020304" pitchFamily="18" charset="0"/>
              </a:rPr>
              <a:t>【</a:t>
            </a:r>
            <a:r>
              <a:rPr lang="ja-JP" altLang="en-US" sz="2000" kern="100" dirty="0">
                <a:latin typeface="+mn-ea"/>
                <a:cs typeface="Times New Roman" panose="02020603050405020304" pitchFamily="18" charset="0"/>
              </a:rPr>
              <a:t>実際の信号減衰（導体損失）</a:t>
            </a:r>
            <a:r>
              <a:rPr lang="en-US" altLang="ja-JP" sz="2000" kern="100" dirty="0">
                <a:latin typeface="+mn-ea"/>
                <a:cs typeface="Times New Roman" panose="02020603050405020304" pitchFamily="18" charset="0"/>
              </a:rPr>
              <a:t>】</a:t>
            </a:r>
            <a:r>
              <a:rPr lang="ja-JP" altLang="en-US" sz="2000" kern="100" dirty="0">
                <a:latin typeface="+mn-ea"/>
                <a:cs typeface="Times New Roman" panose="02020603050405020304" pitchFamily="18" charset="0"/>
              </a:rPr>
              <a:t>の算出へ</a:t>
            </a:r>
            <a:endParaRPr lang="en-US" altLang="ja-JP" sz="2000" kern="100" dirty="0">
              <a:effectLst/>
              <a:latin typeface="+mn-ea"/>
              <a:cs typeface="Times New Roman" panose="02020603050405020304" pitchFamily="18" charset="0"/>
            </a:endParaRPr>
          </a:p>
        </p:txBody>
      </p:sp>
      <p:sp>
        <p:nvSpPr>
          <p:cNvPr id="5" name="テキスト ボックス 4">
            <a:extLst>
              <a:ext uri="{FF2B5EF4-FFF2-40B4-BE49-F238E27FC236}">
                <a16:creationId xmlns:a16="http://schemas.microsoft.com/office/drawing/2014/main" id="{7E0E39D4-3FEB-FB17-4A91-071DD47FAEF0}"/>
              </a:ext>
            </a:extLst>
          </p:cNvPr>
          <p:cNvSpPr txBox="1"/>
          <p:nvPr/>
        </p:nvSpPr>
        <p:spPr>
          <a:xfrm>
            <a:off x="0" y="481914"/>
            <a:ext cx="9144000" cy="369332"/>
          </a:xfrm>
          <a:prstGeom prst="rect">
            <a:avLst/>
          </a:prstGeom>
          <a:noFill/>
        </p:spPr>
        <p:txBody>
          <a:bodyPr wrap="square">
            <a:spAutoFit/>
          </a:bodyPr>
          <a:lstStyle/>
          <a:p>
            <a:pPr algn="ctr"/>
            <a:r>
              <a:rPr lang="ja-JP" altLang="en-US" dirty="0"/>
              <a:t>結論：高周波になるほど、表面粗さと表皮効果により実効導電率が大幅に低下する</a:t>
            </a:r>
          </a:p>
        </p:txBody>
      </p:sp>
      <mc:AlternateContent xmlns:mc="http://schemas.openxmlformats.org/markup-compatibility/2006" xmlns:a14="http://schemas.microsoft.com/office/drawing/2010/main">
        <mc:Choice Requires="a14">
          <p:sp>
            <p:nvSpPr>
              <p:cNvPr id="7" name="テキスト ボックス 6">
                <a:extLst>
                  <a:ext uri="{FF2B5EF4-FFF2-40B4-BE49-F238E27FC236}">
                    <a16:creationId xmlns:a16="http://schemas.microsoft.com/office/drawing/2014/main" id="{69FC86A4-406A-EA28-DFBF-6CF78FC2D1D8}"/>
                  </a:ext>
                </a:extLst>
              </p:cNvPr>
              <p:cNvSpPr txBox="1"/>
              <p:nvPr/>
            </p:nvSpPr>
            <p:spPr>
              <a:xfrm>
                <a:off x="1273811" y="901706"/>
                <a:ext cx="6596378" cy="369332"/>
              </a:xfrm>
              <a:prstGeom prst="rect">
                <a:avLst/>
              </a:prstGeom>
              <a:solidFill>
                <a:schemeClr val="bg1">
                  <a:alpha val="50000"/>
                </a:schemeClr>
              </a:solidFill>
            </p:spPr>
            <p:txBody>
              <a:bodyPr wrap="square">
                <a:spAutoFit/>
              </a:bodyPr>
              <a:lstStyle/>
              <a:p>
                <a:pPr algn="ctr"/>
                <a:r>
                  <a:rPr lang="ja-JP" altLang="en-US" dirty="0"/>
                  <a:t>理想的な純銅の導電率（約 </a:t>
                </a:r>
                <a14:m>
                  <m:oMath xmlns:m="http://schemas.openxmlformats.org/officeDocument/2006/math">
                    <m:r>
                      <a:rPr lang="en-US" altLang="ja-JP" i="1" dirty="0" smtClean="0">
                        <a:latin typeface="Cambria Math" panose="02040503050406030204" pitchFamily="18" charset="0"/>
                      </a:rPr>
                      <m:t>5.8×</m:t>
                    </m:r>
                    <m:sSup>
                      <m:sSupPr>
                        <m:ctrlPr>
                          <a:rPr lang="en-US" altLang="ja-JP" i="1" dirty="0" smtClean="0">
                            <a:latin typeface="Cambria Math" panose="02040503050406030204" pitchFamily="18" charset="0"/>
                          </a:rPr>
                        </m:ctrlPr>
                      </m:sSupPr>
                      <m:e>
                        <m:r>
                          <a:rPr lang="en-US" altLang="ja-JP" i="1" dirty="0" smtClean="0">
                            <a:latin typeface="Cambria Math" panose="02040503050406030204" pitchFamily="18" charset="0"/>
                          </a:rPr>
                          <m:t>10</m:t>
                        </m:r>
                      </m:e>
                      <m:sup>
                        <m:r>
                          <a:rPr lang="en-US" altLang="ja-JP" i="1" dirty="0" smtClean="0">
                            <a:latin typeface="Cambria Math" panose="02040503050406030204" pitchFamily="18" charset="0"/>
                          </a:rPr>
                          <m:t>7</m:t>
                        </m:r>
                      </m:sup>
                    </m:sSup>
                  </m:oMath>
                </a14:m>
                <a:r>
                  <a:rPr lang="en-US" altLang="ja-JP" dirty="0"/>
                  <a:t> S/m</a:t>
                </a:r>
                <a:r>
                  <a:rPr lang="ja-JP" altLang="en-US" dirty="0"/>
                  <a:t>）は上方枠外</a:t>
                </a:r>
              </a:p>
            </p:txBody>
          </p:sp>
        </mc:Choice>
        <mc:Fallback xmlns="">
          <p:sp>
            <p:nvSpPr>
              <p:cNvPr id="7" name="テキスト ボックス 6">
                <a:extLst>
                  <a:ext uri="{FF2B5EF4-FFF2-40B4-BE49-F238E27FC236}">
                    <a16:creationId xmlns:a16="http://schemas.microsoft.com/office/drawing/2014/main" id="{69FC86A4-406A-EA28-DFBF-6CF78FC2D1D8}"/>
                  </a:ext>
                </a:extLst>
              </p:cNvPr>
              <p:cNvSpPr txBox="1">
                <a:spLocks noRot="1" noChangeAspect="1" noMove="1" noResize="1" noEditPoints="1" noAdjustHandles="1" noChangeArrowheads="1" noChangeShapeType="1" noTextEdit="1"/>
              </p:cNvSpPr>
              <p:nvPr/>
            </p:nvSpPr>
            <p:spPr>
              <a:xfrm>
                <a:off x="1273811" y="901706"/>
                <a:ext cx="6596378" cy="369332"/>
              </a:xfrm>
              <a:prstGeom prst="rect">
                <a:avLst/>
              </a:prstGeom>
              <a:blipFill>
                <a:blip r:embed="rId5"/>
                <a:stretch>
                  <a:fillRect t="-16393" b="-27869"/>
                </a:stretch>
              </a:blipFill>
            </p:spPr>
            <p:txBody>
              <a:bodyPr/>
              <a:lstStyle/>
              <a:p>
                <a:r>
                  <a:rPr lang="ja-JP" altLang="en-US">
                    <a:noFill/>
                  </a:rPr>
                  <a:t> </a:t>
                </a:r>
              </a:p>
            </p:txBody>
          </p:sp>
        </mc:Fallback>
      </mc:AlternateContent>
      <p:sp>
        <p:nvSpPr>
          <p:cNvPr id="19" name="矢印: 上 18">
            <a:extLst>
              <a:ext uri="{FF2B5EF4-FFF2-40B4-BE49-F238E27FC236}">
                <a16:creationId xmlns:a16="http://schemas.microsoft.com/office/drawing/2014/main" id="{DA066CBB-E510-11C1-C916-E2D5E3D52625}"/>
              </a:ext>
            </a:extLst>
          </p:cNvPr>
          <p:cNvSpPr/>
          <p:nvPr/>
        </p:nvSpPr>
        <p:spPr>
          <a:xfrm rot="7308205">
            <a:off x="3832520" y="2492512"/>
            <a:ext cx="709827" cy="1736381"/>
          </a:xfrm>
          <a:prstGeom prst="upArrow">
            <a:avLst>
              <a:gd name="adj1" fmla="val 50000"/>
              <a:gd name="adj2" fmla="val 67602"/>
            </a:avLst>
          </a:pr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ボックス 22">
            <a:extLst>
              <a:ext uri="{FF2B5EF4-FFF2-40B4-BE49-F238E27FC236}">
                <a16:creationId xmlns:a16="http://schemas.microsoft.com/office/drawing/2014/main" id="{C2E7D29B-DF1A-E232-DFAE-DD229D6E028C}"/>
              </a:ext>
            </a:extLst>
          </p:cNvPr>
          <p:cNvSpPr txBox="1"/>
          <p:nvPr/>
        </p:nvSpPr>
        <p:spPr>
          <a:xfrm>
            <a:off x="3486717" y="1879081"/>
            <a:ext cx="3486150" cy="830997"/>
          </a:xfrm>
          <a:prstGeom prst="rect">
            <a:avLst/>
          </a:prstGeom>
          <a:solidFill>
            <a:schemeClr val="bg1">
              <a:alpha val="50000"/>
            </a:schemeClr>
          </a:solidFill>
        </p:spPr>
        <p:txBody>
          <a:bodyPr wrap="square">
            <a:spAutoFit/>
          </a:bodyPr>
          <a:lstStyle/>
          <a:p>
            <a:r>
              <a:rPr lang="ja-JP" altLang="en-US" sz="1600" dirty="0">
                <a:latin typeface="+mn-ea"/>
              </a:rPr>
              <a:t>周波数上昇に伴う実効導電率低下</a:t>
            </a:r>
            <a:endParaRPr lang="en-US" altLang="ja-JP" sz="1600" dirty="0">
              <a:latin typeface="+mn-ea"/>
            </a:endParaRPr>
          </a:p>
          <a:p>
            <a:r>
              <a:rPr lang="ja-JP" altLang="en-US" sz="1600" dirty="0">
                <a:latin typeface="+mn-ea"/>
              </a:rPr>
              <a:t>要因：表皮深さの減少 </a:t>
            </a:r>
            <a:r>
              <a:rPr lang="en-US" altLang="ja-JP" sz="1600" dirty="0">
                <a:latin typeface="+mn-ea"/>
              </a:rPr>
              <a:t>× </a:t>
            </a:r>
            <a:r>
              <a:rPr lang="ja-JP" altLang="en-US" sz="1600" dirty="0">
                <a:latin typeface="+mn-ea"/>
              </a:rPr>
              <a:t>表面凹凸 </a:t>
            </a:r>
            <a:br>
              <a:rPr lang="en-US" altLang="ja-JP" sz="1600" dirty="0">
                <a:latin typeface="+mn-ea"/>
              </a:rPr>
            </a:br>
            <a:r>
              <a:rPr lang="ja-JP" altLang="en-US" sz="1600" dirty="0">
                <a:latin typeface="+mn-ea"/>
              </a:rPr>
              <a:t>➡ 実効的な電流経路の増大</a:t>
            </a:r>
          </a:p>
        </p:txBody>
      </p:sp>
    </p:spTree>
    <p:extLst>
      <p:ext uri="{BB962C8B-B14F-4D97-AF65-F5344CB8AC3E}">
        <p14:creationId xmlns:p14="http://schemas.microsoft.com/office/powerpoint/2010/main" val="5665292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コンテンツ プレースホルダー 5">
            <a:extLst>
              <a:ext uri="{FF2B5EF4-FFF2-40B4-BE49-F238E27FC236}">
                <a16:creationId xmlns:a16="http://schemas.microsoft.com/office/drawing/2014/main" id="{DC8B2714-9527-93F5-C411-F3543EEDCC2B}"/>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l="4011" r="3392"/>
          <a:stretch>
            <a:fillRect/>
          </a:stretch>
        </p:blipFill>
        <p:spPr>
          <a:xfrm>
            <a:off x="0" y="1133668"/>
            <a:ext cx="6275811" cy="5083175"/>
          </a:xfrm>
        </p:spPr>
      </p:pic>
      <p:sp>
        <p:nvSpPr>
          <p:cNvPr id="2" name="タイトル 1">
            <a:extLst>
              <a:ext uri="{FF2B5EF4-FFF2-40B4-BE49-F238E27FC236}">
                <a16:creationId xmlns:a16="http://schemas.microsoft.com/office/drawing/2014/main" id="{7E8C34D9-4649-4FBA-85AB-C1B57CC760D8}"/>
              </a:ext>
            </a:extLst>
          </p:cNvPr>
          <p:cNvSpPr>
            <a:spLocks noGrp="1"/>
          </p:cNvSpPr>
          <p:nvPr>
            <p:ph type="title"/>
          </p:nvPr>
        </p:nvSpPr>
        <p:spPr>
          <a:xfrm>
            <a:off x="628650" y="57702"/>
            <a:ext cx="7886700" cy="624689"/>
          </a:xfrm>
        </p:spPr>
        <p:txBody>
          <a:bodyPr/>
          <a:lstStyle/>
          <a:p>
            <a:r>
              <a:rPr kumimoji="1" lang="ja-JP" altLang="en-US" dirty="0"/>
              <a:t>減衰定数の算出結果</a:t>
            </a:r>
          </a:p>
        </p:txBody>
      </p:sp>
      <mc:AlternateContent xmlns:mc="http://schemas.openxmlformats.org/markup-compatibility/2006" xmlns:a14="http://schemas.microsoft.com/office/drawing/2010/main">
        <mc:Choice Requires="a14">
          <p:sp>
            <p:nvSpPr>
              <p:cNvPr id="7" name="テキスト ボックス 6">
                <a:extLst>
                  <a:ext uri="{FF2B5EF4-FFF2-40B4-BE49-F238E27FC236}">
                    <a16:creationId xmlns:a16="http://schemas.microsoft.com/office/drawing/2014/main" id="{86D99BFD-35BB-3DB5-78F0-38B33BF04054}"/>
                  </a:ext>
                </a:extLst>
              </p:cNvPr>
              <p:cNvSpPr txBox="1"/>
              <p:nvPr/>
            </p:nvSpPr>
            <p:spPr>
              <a:xfrm>
                <a:off x="5777377" y="2582880"/>
                <a:ext cx="3458721" cy="2502095"/>
              </a:xfrm>
              <a:prstGeom prst="rect">
                <a:avLst/>
              </a:prstGeom>
              <a:solidFill>
                <a:schemeClr val="bg1">
                  <a:alpha val="90000"/>
                </a:schemeClr>
              </a:solidFill>
            </p:spPr>
            <p:txBody>
              <a:bodyPr wrap="square">
                <a:spAutoFit/>
              </a:bodyPr>
              <a:lstStyle/>
              <a:p>
                <a:pPr/>
                <a14:m>
                  <m:oMathPara xmlns:m="http://schemas.openxmlformats.org/officeDocument/2006/math">
                    <m:oMathParaPr>
                      <m:jc m:val="left"/>
                    </m:oMathParaPr>
                    <m:oMath xmlns:m="http://schemas.openxmlformats.org/officeDocument/2006/math">
                      <m:sSub>
                        <m:sSubPr>
                          <m:ctrlPr>
                            <a:rPr lang="ja-JP" altLang="en-US" sz="1400" i="1" smtClean="0">
                              <a:latin typeface="Cambria Math" panose="02040503050406030204" pitchFamily="18" charset="0"/>
                            </a:rPr>
                          </m:ctrlPr>
                        </m:sSubPr>
                        <m:e>
                          <m:r>
                            <a:rPr lang="ja-JP" altLang="en-US" sz="1400" i="1">
                              <a:latin typeface="Cambria Math" panose="02040503050406030204" pitchFamily="18" charset="0"/>
                            </a:rPr>
                            <m:t>𝑍</m:t>
                          </m:r>
                        </m:e>
                        <m:sub>
                          <m:r>
                            <a:rPr lang="ja-JP" altLang="en-US" sz="1400" i="0">
                              <a:latin typeface="Cambria Math" panose="02040503050406030204" pitchFamily="18" charset="0"/>
                            </a:rPr>
                            <m:t>0</m:t>
                          </m:r>
                        </m:sub>
                      </m:sSub>
                      <m:r>
                        <a:rPr lang="ja-JP" altLang="en-US" sz="1400" i="0">
                          <a:latin typeface="Cambria Math" panose="02040503050406030204" pitchFamily="18" charset="0"/>
                        </a:rPr>
                        <m:t>=</m:t>
                      </m:r>
                      <m:f>
                        <m:fPr>
                          <m:ctrlPr>
                            <a:rPr lang="ja-JP" altLang="en-US" sz="1400" i="1">
                              <a:latin typeface="Cambria Math" panose="02040503050406030204" pitchFamily="18" charset="0"/>
                            </a:rPr>
                          </m:ctrlPr>
                        </m:fPr>
                        <m:num>
                          <m:r>
                            <a:rPr lang="ja-JP" altLang="en-US" sz="1400" i="0">
                              <a:latin typeface="Cambria Math" panose="02040503050406030204" pitchFamily="18" charset="0"/>
                            </a:rPr>
                            <m:t>87</m:t>
                          </m:r>
                        </m:num>
                        <m:den>
                          <m:rad>
                            <m:radPr>
                              <m:degHide m:val="on"/>
                              <m:ctrlPr>
                                <a:rPr lang="ja-JP" altLang="en-US" sz="1400" i="1">
                                  <a:latin typeface="Cambria Math" panose="02040503050406030204" pitchFamily="18" charset="0"/>
                                </a:rPr>
                              </m:ctrlPr>
                            </m:radPr>
                            <m:deg/>
                            <m:e>
                              <m:sSubSup>
                                <m:sSubSupPr>
                                  <m:ctrlPr>
                                    <a:rPr lang="ja-JP" altLang="en-US" sz="1400" i="1" smtClean="0">
                                      <a:solidFill>
                                        <a:srgbClr val="FF0000"/>
                                      </a:solidFill>
                                      <a:latin typeface="Cambria Math" panose="02040503050406030204" pitchFamily="18" charset="0"/>
                                    </a:rPr>
                                  </m:ctrlPr>
                                </m:sSubSupPr>
                                <m:e>
                                  <m:r>
                                    <m:rPr>
                                      <m:sty m:val="p"/>
                                    </m:rPr>
                                    <a:rPr lang="ja-JP" altLang="en-US" sz="1400" i="0">
                                      <a:solidFill>
                                        <a:srgbClr val="FF0000"/>
                                      </a:solidFill>
                                      <a:latin typeface="Cambria Math" panose="02040503050406030204" pitchFamily="18" charset="0"/>
                                    </a:rPr>
                                    <m:t>ε</m:t>
                                  </m:r>
                                </m:e>
                                <m:sub>
                                  <m:r>
                                    <a:rPr lang="ja-JP" altLang="en-US" sz="1400" i="1">
                                      <a:solidFill>
                                        <a:srgbClr val="FF0000"/>
                                      </a:solidFill>
                                      <a:latin typeface="Cambria Math" panose="02040503050406030204" pitchFamily="18" charset="0"/>
                                    </a:rPr>
                                    <m:t>𝑟</m:t>
                                  </m:r>
                                </m:sub>
                                <m:sup>
                                  <m:r>
                                    <a:rPr lang="ja-JP" altLang="en-US" sz="1400" i="0">
                                      <a:solidFill>
                                        <a:srgbClr val="FF0000"/>
                                      </a:solidFill>
                                      <a:latin typeface="Cambria Math" panose="02040503050406030204" pitchFamily="18" charset="0"/>
                                    </a:rPr>
                                    <m:t>′</m:t>
                                  </m:r>
                                </m:sup>
                              </m:sSubSup>
                              <m:r>
                                <a:rPr lang="ja-JP" altLang="en-US" sz="1400" i="0">
                                  <a:latin typeface="Cambria Math" panose="02040503050406030204" pitchFamily="18" charset="0"/>
                                </a:rPr>
                                <m:t>+1.41</m:t>
                              </m:r>
                            </m:e>
                          </m:rad>
                        </m:den>
                      </m:f>
                      <m:func>
                        <m:funcPr>
                          <m:ctrlPr>
                            <a:rPr lang="ja-JP" altLang="en-US" sz="1400" i="1">
                              <a:latin typeface="Cambria Math" panose="02040503050406030204" pitchFamily="18" charset="0"/>
                            </a:rPr>
                          </m:ctrlPr>
                        </m:funcPr>
                        <m:fName>
                          <m:r>
                            <m:rPr>
                              <m:sty m:val="p"/>
                            </m:rPr>
                            <a:rPr lang="ja-JP" altLang="en-US" sz="1400" i="0">
                              <a:latin typeface="Cambria Math" panose="02040503050406030204" pitchFamily="18" charset="0"/>
                            </a:rPr>
                            <m:t>ln</m:t>
                          </m:r>
                        </m:fName>
                        <m:e>
                          <m:d>
                            <m:dPr>
                              <m:ctrlPr>
                                <a:rPr lang="ja-JP" altLang="en-US" sz="1400" i="1">
                                  <a:latin typeface="Cambria Math" panose="02040503050406030204" pitchFamily="18" charset="0"/>
                                </a:rPr>
                              </m:ctrlPr>
                            </m:dPr>
                            <m:e>
                              <m:f>
                                <m:fPr>
                                  <m:ctrlPr>
                                    <a:rPr lang="ja-JP" altLang="en-US" sz="1400" i="1">
                                      <a:latin typeface="Cambria Math" panose="02040503050406030204" pitchFamily="18" charset="0"/>
                                    </a:rPr>
                                  </m:ctrlPr>
                                </m:fPr>
                                <m:num>
                                  <m:r>
                                    <a:rPr lang="ja-JP" altLang="en-US" sz="1400" i="0">
                                      <a:latin typeface="Cambria Math" panose="02040503050406030204" pitchFamily="18" charset="0"/>
                                    </a:rPr>
                                    <m:t>5.98 </m:t>
                                  </m:r>
                                  <m:r>
                                    <a:rPr lang="ja-JP" altLang="en-US" sz="1400" i="1">
                                      <a:latin typeface="Cambria Math" panose="02040503050406030204" pitchFamily="18" charset="0"/>
                                    </a:rPr>
                                    <m:t>𝐻</m:t>
                                  </m:r>
                                </m:num>
                                <m:den>
                                  <m:r>
                                    <a:rPr lang="ja-JP" altLang="en-US" sz="1400" i="0">
                                      <a:latin typeface="Cambria Math" panose="02040503050406030204" pitchFamily="18" charset="0"/>
                                    </a:rPr>
                                    <m:t>0.8 </m:t>
                                  </m:r>
                                  <m:r>
                                    <a:rPr lang="ja-JP" altLang="en-US" sz="1400" i="1">
                                      <a:latin typeface="Cambria Math" panose="02040503050406030204" pitchFamily="18" charset="0"/>
                                    </a:rPr>
                                    <m:t>𝑊</m:t>
                                  </m:r>
                                  <m:r>
                                    <a:rPr lang="ja-JP" altLang="en-US" sz="1400" i="0">
                                      <a:latin typeface="Cambria Math" panose="02040503050406030204" pitchFamily="18" charset="0"/>
                                    </a:rPr>
                                    <m:t>+</m:t>
                                  </m:r>
                                  <m:r>
                                    <a:rPr lang="ja-JP" altLang="en-US" sz="1400" i="1">
                                      <a:latin typeface="Cambria Math" panose="02040503050406030204" pitchFamily="18" charset="0"/>
                                    </a:rPr>
                                    <m:t>𝑇</m:t>
                                  </m:r>
                                </m:den>
                              </m:f>
                            </m:e>
                          </m:d>
                        </m:e>
                      </m:func>
                    </m:oMath>
                  </m:oMathPara>
                </a14:m>
                <a:endParaRPr lang="en-US" altLang="ja-JP" sz="140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sSub>
                        <m:sSubPr>
                          <m:ctrlPr>
                            <a:rPr lang="ja-JP" altLang="en-US" sz="1400" i="1">
                              <a:latin typeface="Cambria Math" panose="02040503050406030204" pitchFamily="18" charset="0"/>
                            </a:rPr>
                          </m:ctrlPr>
                        </m:sSubPr>
                        <m:e>
                          <m:r>
                            <m:rPr>
                              <m:sty m:val="p"/>
                            </m:rPr>
                            <a:rPr lang="ja-JP" altLang="en-US" sz="1400" i="0">
                              <a:latin typeface="Cambria Math" panose="02040503050406030204" pitchFamily="18" charset="0"/>
                            </a:rPr>
                            <m:t>ε</m:t>
                          </m:r>
                        </m:e>
                        <m:sub>
                          <m:r>
                            <a:rPr lang="ja-JP" altLang="en-US" sz="1400" i="1">
                              <a:latin typeface="Cambria Math" panose="02040503050406030204" pitchFamily="18" charset="0"/>
                            </a:rPr>
                            <m:t>𝑟𝑒</m:t>
                          </m:r>
                        </m:sub>
                      </m:sSub>
                      <m:r>
                        <a:rPr lang="ja-JP" altLang="en-US" sz="1400" i="0">
                          <a:latin typeface="Cambria Math" panose="02040503050406030204" pitchFamily="18" charset="0"/>
                        </a:rPr>
                        <m:t>=</m:t>
                      </m:r>
                      <m:f>
                        <m:fPr>
                          <m:ctrlPr>
                            <a:rPr lang="ja-JP" altLang="en-US" sz="1400" i="1">
                              <a:latin typeface="Cambria Math" panose="02040503050406030204" pitchFamily="18" charset="0"/>
                            </a:rPr>
                          </m:ctrlPr>
                        </m:fPr>
                        <m:num>
                          <m:sSubSup>
                            <m:sSubSupPr>
                              <m:ctrlPr>
                                <a:rPr lang="ja-JP" altLang="en-US" sz="1400" i="1" smtClean="0">
                                  <a:solidFill>
                                    <a:srgbClr val="FF0000"/>
                                  </a:solidFill>
                                  <a:latin typeface="Cambria Math" panose="02040503050406030204" pitchFamily="18" charset="0"/>
                                </a:rPr>
                              </m:ctrlPr>
                            </m:sSubSupPr>
                            <m:e>
                              <m:r>
                                <m:rPr>
                                  <m:sty m:val="p"/>
                                </m:rPr>
                                <a:rPr lang="ja-JP" altLang="en-US" sz="1400" i="0">
                                  <a:solidFill>
                                    <a:srgbClr val="FF0000"/>
                                  </a:solidFill>
                                  <a:latin typeface="Cambria Math" panose="02040503050406030204" pitchFamily="18" charset="0"/>
                                </a:rPr>
                                <m:t>ε</m:t>
                              </m:r>
                            </m:e>
                            <m:sub>
                              <m:r>
                                <a:rPr lang="ja-JP" altLang="en-US" sz="1400" i="1">
                                  <a:solidFill>
                                    <a:srgbClr val="FF0000"/>
                                  </a:solidFill>
                                  <a:latin typeface="Cambria Math" panose="02040503050406030204" pitchFamily="18" charset="0"/>
                                </a:rPr>
                                <m:t>𝑟</m:t>
                              </m:r>
                            </m:sub>
                            <m:sup>
                              <m:r>
                                <a:rPr lang="ja-JP" altLang="en-US" sz="1400" i="0">
                                  <a:solidFill>
                                    <a:srgbClr val="FF0000"/>
                                  </a:solidFill>
                                  <a:latin typeface="Cambria Math" panose="02040503050406030204" pitchFamily="18" charset="0"/>
                                </a:rPr>
                                <m:t>′</m:t>
                              </m:r>
                            </m:sup>
                          </m:sSubSup>
                          <m:r>
                            <a:rPr lang="ja-JP" altLang="en-US" sz="1400" i="0">
                              <a:latin typeface="Cambria Math" panose="02040503050406030204" pitchFamily="18" charset="0"/>
                            </a:rPr>
                            <m:t>+1</m:t>
                          </m:r>
                        </m:num>
                        <m:den>
                          <m:r>
                            <a:rPr lang="ja-JP" altLang="en-US" sz="1400" i="0">
                              <a:latin typeface="Cambria Math" panose="02040503050406030204" pitchFamily="18" charset="0"/>
                            </a:rPr>
                            <m:t>2</m:t>
                          </m:r>
                        </m:den>
                      </m:f>
                      <m:r>
                        <a:rPr lang="ja-JP" altLang="en-US" sz="1400" i="0">
                          <a:latin typeface="Cambria Math" panose="02040503050406030204" pitchFamily="18" charset="0"/>
                        </a:rPr>
                        <m:t>+</m:t>
                      </m:r>
                      <m:f>
                        <m:fPr>
                          <m:ctrlPr>
                            <a:rPr lang="ja-JP" altLang="en-US" sz="1400" i="1">
                              <a:latin typeface="Cambria Math" panose="02040503050406030204" pitchFamily="18" charset="0"/>
                            </a:rPr>
                          </m:ctrlPr>
                        </m:fPr>
                        <m:num>
                          <m:sSubSup>
                            <m:sSubSupPr>
                              <m:ctrlPr>
                                <a:rPr lang="ja-JP" altLang="en-US" sz="1400" i="1" smtClean="0">
                                  <a:solidFill>
                                    <a:srgbClr val="FF0000"/>
                                  </a:solidFill>
                                  <a:latin typeface="Cambria Math" panose="02040503050406030204" pitchFamily="18" charset="0"/>
                                </a:rPr>
                              </m:ctrlPr>
                            </m:sSubSupPr>
                            <m:e>
                              <m:r>
                                <m:rPr>
                                  <m:sty m:val="p"/>
                                </m:rPr>
                                <a:rPr lang="ja-JP" altLang="en-US" sz="1400" i="0">
                                  <a:solidFill>
                                    <a:srgbClr val="FF0000"/>
                                  </a:solidFill>
                                  <a:latin typeface="Cambria Math" panose="02040503050406030204" pitchFamily="18" charset="0"/>
                                </a:rPr>
                                <m:t>ε</m:t>
                              </m:r>
                            </m:e>
                            <m:sub>
                              <m:r>
                                <a:rPr lang="ja-JP" altLang="en-US" sz="1400" i="1">
                                  <a:solidFill>
                                    <a:srgbClr val="FF0000"/>
                                  </a:solidFill>
                                  <a:latin typeface="Cambria Math" panose="02040503050406030204" pitchFamily="18" charset="0"/>
                                </a:rPr>
                                <m:t>𝑟</m:t>
                              </m:r>
                            </m:sub>
                            <m:sup>
                              <m:r>
                                <a:rPr lang="ja-JP" altLang="en-US" sz="1400" i="0">
                                  <a:solidFill>
                                    <a:srgbClr val="FF0000"/>
                                  </a:solidFill>
                                  <a:latin typeface="Cambria Math" panose="02040503050406030204" pitchFamily="18" charset="0"/>
                                </a:rPr>
                                <m:t>′</m:t>
                              </m:r>
                            </m:sup>
                          </m:sSubSup>
                          <m:r>
                            <a:rPr lang="ja-JP" altLang="en-US" sz="1400" i="0">
                              <a:latin typeface="Cambria Math" panose="02040503050406030204" pitchFamily="18" charset="0"/>
                            </a:rPr>
                            <m:t>−1</m:t>
                          </m:r>
                        </m:num>
                        <m:den>
                          <m:r>
                            <a:rPr lang="ja-JP" altLang="en-US" sz="1400" i="0">
                              <a:latin typeface="Cambria Math" panose="02040503050406030204" pitchFamily="18" charset="0"/>
                            </a:rPr>
                            <m:t>2</m:t>
                          </m:r>
                        </m:den>
                      </m:f>
                      <m:sSup>
                        <m:sSupPr>
                          <m:ctrlPr>
                            <a:rPr lang="ja-JP" altLang="en-US" sz="1400" i="1">
                              <a:latin typeface="Cambria Math" panose="02040503050406030204" pitchFamily="18" charset="0"/>
                            </a:rPr>
                          </m:ctrlPr>
                        </m:sSupPr>
                        <m:e>
                          <m:d>
                            <m:dPr>
                              <m:ctrlPr>
                                <a:rPr lang="ja-JP" altLang="en-US" sz="1400" i="1">
                                  <a:latin typeface="Cambria Math" panose="02040503050406030204" pitchFamily="18" charset="0"/>
                                </a:rPr>
                              </m:ctrlPr>
                            </m:dPr>
                            <m:e>
                              <m:r>
                                <a:rPr lang="ja-JP" altLang="en-US" sz="1400" i="0">
                                  <a:latin typeface="Cambria Math" panose="02040503050406030204" pitchFamily="18" charset="0"/>
                                </a:rPr>
                                <m:t>1+</m:t>
                              </m:r>
                              <m:f>
                                <m:fPr>
                                  <m:ctrlPr>
                                    <a:rPr lang="ja-JP" altLang="en-US" sz="1400" i="1">
                                      <a:latin typeface="Cambria Math" panose="02040503050406030204" pitchFamily="18" charset="0"/>
                                    </a:rPr>
                                  </m:ctrlPr>
                                </m:fPr>
                                <m:num>
                                  <m:r>
                                    <a:rPr lang="ja-JP" altLang="en-US" sz="1400" i="0">
                                      <a:latin typeface="Cambria Math" panose="02040503050406030204" pitchFamily="18" charset="0"/>
                                    </a:rPr>
                                    <m:t>10</m:t>
                                  </m:r>
                                  <m:r>
                                    <a:rPr lang="ja-JP" altLang="en-US" sz="1400" i="1">
                                      <a:latin typeface="Cambria Math" panose="02040503050406030204" pitchFamily="18" charset="0"/>
                                    </a:rPr>
                                    <m:t>𝐻</m:t>
                                  </m:r>
                                </m:num>
                                <m:den>
                                  <m:r>
                                    <a:rPr lang="ja-JP" altLang="en-US" sz="1400" i="1">
                                      <a:latin typeface="Cambria Math" panose="02040503050406030204" pitchFamily="18" charset="0"/>
                                    </a:rPr>
                                    <m:t>𝑊</m:t>
                                  </m:r>
                                </m:den>
                              </m:f>
                            </m:e>
                          </m:d>
                        </m:e>
                        <m:sup>
                          <m:r>
                            <a:rPr lang="ja-JP" altLang="en-US" sz="1400" i="0">
                              <a:latin typeface="Cambria Math" panose="02040503050406030204" pitchFamily="18" charset="0"/>
                            </a:rPr>
                            <m:t>−</m:t>
                          </m:r>
                          <m:f>
                            <m:fPr>
                              <m:type m:val="lin"/>
                              <m:ctrlPr>
                                <a:rPr lang="ja-JP" altLang="en-US" sz="1400" i="1">
                                  <a:latin typeface="Cambria Math" panose="02040503050406030204" pitchFamily="18" charset="0"/>
                                </a:rPr>
                              </m:ctrlPr>
                            </m:fPr>
                            <m:num>
                              <m:r>
                                <a:rPr lang="ja-JP" altLang="en-US" sz="1400" i="0">
                                  <a:latin typeface="Cambria Math" panose="02040503050406030204" pitchFamily="18" charset="0"/>
                                </a:rPr>
                                <m:t>1</m:t>
                              </m:r>
                            </m:num>
                            <m:den>
                              <m:r>
                                <a:rPr lang="ja-JP" altLang="en-US" sz="1400" i="0">
                                  <a:latin typeface="Cambria Math" panose="02040503050406030204" pitchFamily="18" charset="0"/>
                                </a:rPr>
                                <m:t>2</m:t>
                              </m:r>
                            </m:den>
                          </m:f>
                        </m:sup>
                      </m:sSup>
                    </m:oMath>
                  </m:oMathPara>
                </a14:m>
                <a:endParaRPr lang="en-US" altLang="ja-JP" sz="140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ja-JP" altLang="en-US" sz="1400" i="0" smtClean="0">
                          <a:latin typeface="Cambria Math" panose="02040503050406030204" pitchFamily="18" charset="0"/>
                        </a:rPr>
                        <m:t>𝛼</m:t>
                      </m:r>
                      <m:r>
                        <a:rPr lang="ja-JP" altLang="en-US" sz="1400" i="0" smtClean="0">
                          <a:latin typeface="Cambria Math" panose="02040503050406030204" pitchFamily="18" charset="0"/>
                        </a:rPr>
                        <m:t>=</m:t>
                      </m:r>
                      <m:sSub>
                        <m:sSubPr>
                          <m:ctrlPr>
                            <a:rPr lang="ja-JP" altLang="en-US" sz="1400" i="1">
                              <a:latin typeface="Cambria Math" panose="02040503050406030204" pitchFamily="18" charset="0"/>
                            </a:rPr>
                          </m:ctrlPr>
                        </m:sSubPr>
                        <m:e>
                          <m:r>
                            <m:rPr>
                              <m:sty m:val="p"/>
                            </m:rPr>
                            <a:rPr lang="ja-JP" altLang="en-US" sz="1400" i="0">
                              <a:latin typeface="Cambria Math" panose="02040503050406030204" pitchFamily="18" charset="0"/>
                            </a:rPr>
                            <m:t>α</m:t>
                          </m:r>
                        </m:e>
                        <m:sub>
                          <m:r>
                            <a:rPr lang="ja-JP" altLang="en-US" sz="1400" i="1">
                              <a:latin typeface="Cambria Math" panose="02040503050406030204" pitchFamily="18" charset="0"/>
                            </a:rPr>
                            <m:t>𝑐</m:t>
                          </m:r>
                        </m:sub>
                      </m:sSub>
                      <m:r>
                        <a:rPr lang="ja-JP" altLang="en-US" sz="1400" i="0">
                          <a:latin typeface="Cambria Math" panose="02040503050406030204" pitchFamily="18" charset="0"/>
                        </a:rPr>
                        <m:t>+</m:t>
                      </m:r>
                      <m:sSub>
                        <m:sSubPr>
                          <m:ctrlPr>
                            <a:rPr lang="ja-JP" altLang="en-US" sz="1400" i="1">
                              <a:latin typeface="Cambria Math" panose="02040503050406030204" pitchFamily="18" charset="0"/>
                            </a:rPr>
                          </m:ctrlPr>
                        </m:sSubPr>
                        <m:e>
                          <m:r>
                            <m:rPr>
                              <m:sty m:val="p"/>
                            </m:rPr>
                            <a:rPr lang="ja-JP" altLang="en-US" sz="1400" i="0">
                              <a:latin typeface="Cambria Math" panose="02040503050406030204" pitchFamily="18" charset="0"/>
                            </a:rPr>
                            <m:t>α</m:t>
                          </m:r>
                        </m:e>
                        <m:sub>
                          <m:r>
                            <a:rPr lang="ja-JP" altLang="en-US" sz="1400" i="1">
                              <a:latin typeface="Cambria Math" panose="02040503050406030204" pitchFamily="18" charset="0"/>
                            </a:rPr>
                            <m:t>𝑑</m:t>
                          </m:r>
                        </m:sub>
                      </m:sSub>
                    </m:oMath>
                  </m:oMathPara>
                </a14:m>
                <a:endParaRPr lang="en-US" altLang="ja-JP" sz="140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sSub>
                        <m:sSubPr>
                          <m:ctrlPr>
                            <a:rPr lang="ja-JP" altLang="en-US" sz="1400" i="1">
                              <a:latin typeface="Cambria Math" panose="02040503050406030204" pitchFamily="18" charset="0"/>
                            </a:rPr>
                          </m:ctrlPr>
                        </m:sSubPr>
                        <m:e>
                          <m:r>
                            <m:rPr>
                              <m:sty m:val="p"/>
                            </m:rPr>
                            <a:rPr lang="ja-JP" altLang="en-US" sz="1400" i="0">
                              <a:latin typeface="Cambria Math" panose="02040503050406030204" pitchFamily="18" charset="0"/>
                            </a:rPr>
                            <m:t>α</m:t>
                          </m:r>
                        </m:e>
                        <m:sub>
                          <m:r>
                            <a:rPr lang="ja-JP" altLang="en-US" sz="1400" i="1">
                              <a:latin typeface="Cambria Math" panose="02040503050406030204" pitchFamily="18" charset="0"/>
                            </a:rPr>
                            <m:t>𝑐</m:t>
                          </m:r>
                        </m:sub>
                      </m:sSub>
                      <m:r>
                        <a:rPr lang="ja-JP" altLang="en-US" sz="1400" i="0">
                          <a:latin typeface="Cambria Math" panose="02040503050406030204" pitchFamily="18" charset="0"/>
                        </a:rPr>
                        <m:t>=0.173 </m:t>
                      </m:r>
                      <m:f>
                        <m:fPr>
                          <m:ctrlPr>
                            <a:rPr lang="ja-JP" altLang="en-US" sz="1400" i="1">
                              <a:latin typeface="Cambria Math" panose="02040503050406030204" pitchFamily="18" charset="0"/>
                            </a:rPr>
                          </m:ctrlPr>
                        </m:fPr>
                        <m:num>
                          <m:rad>
                            <m:radPr>
                              <m:degHide m:val="on"/>
                              <m:ctrlPr>
                                <a:rPr lang="ja-JP" altLang="en-US" sz="1400" i="1">
                                  <a:latin typeface="Cambria Math" panose="02040503050406030204" pitchFamily="18" charset="0"/>
                                </a:rPr>
                              </m:ctrlPr>
                            </m:radPr>
                            <m:deg/>
                            <m:e>
                              <m:r>
                                <m:rPr>
                                  <m:sty m:val="p"/>
                                </m:rPr>
                                <a:rPr lang="ja-JP" altLang="en-US" sz="1400" i="0">
                                  <a:latin typeface="Cambria Math" panose="02040503050406030204" pitchFamily="18" charset="0"/>
                                </a:rPr>
                                <m:t>π</m:t>
                              </m:r>
                              <m:r>
                                <a:rPr lang="ja-JP" altLang="en-US" sz="1400" i="1" smtClean="0">
                                  <a:solidFill>
                                    <a:srgbClr val="FF0000"/>
                                  </a:solidFill>
                                  <a:latin typeface="Cambria Math" panose="02040503050406030204" pitchFamily="18" charset="0"/>
                                </a:rPr>
                                <m:t>𝑓</m:t>
                              </m:r>
                              <m:sSub>
                                <m:sSubPr>
                                  <m:ctrlPr>
                                    <a:rPr lang="ja-JP" altLang="en-US" sz="1400" i="1">
                                      <a:latin typeface="Cambria Math" panose="02040503050406030204" pitchFamily="18" charset="0"/>
                                    </a:rPr>
                                  </m:ctrlPr>
                                </m:sSubPr>
                                <m:e>
                                  <m:r>
                                    <m:rPr>
                                      <m:sty m:val="p"/>
                                    </m:rPr>
                                    <a:rPr lang="ja-JP" altLang="en-US" sz="1400" i="0">
                                      <a:latin typeface="Cambria Math" panose="02040503050406030204" pitchFamily="18" charset="0"/>
                                    </a:rPr>
                                    <m:t>μ</m:t>
                                  </m:r>
                                </m:e>
                                <m:sub>
                                  <m:r>
                                    <a:rPr lang="ja-JP" altLang="en-US" sz="1400" i="0">
                                      <a:latin typeface="Cambria Math" panose="02040503050406030204" pitchFamily="18" charset="0"/>
                                    </a:rPr>
                                    <m:t>0</m:t>
                                  </m:r>
                                </m:sub>
                              </m:sSub>
                              <m:r>
                                <m:rPr>
                                  <m:sty m:val="p"/>
                                </m:rPr>
                                <a:rPr lang="ja-JP" altLang="en-US" sz="1400" i="0" smtClean="0">
                                  <a:solidFill>
                                    <a:srgbClr val="FF0000"/>
                                  </a:solidFill>
                                  <a:latin typeface="Cambria Math" panose="02040503050406030204" pitchFamily="18" charset="0"/>
                                </a:rPr>
                                <m:t>ρ</m:t>
                              </m:r>
                            </m:e>
                          </m:rad>
                        </m:num>
                        <m:den>
                          <m:sSub>
                            <m:sSubPr>
                              <m:ctrlPr>
                                <a:rPr lang="ja-JP" altLang="en-US" sz="1400" i="1">
                                  <a:latin typeface="Cambria Math" panose="02040503050406030204" pitchFamily="18" charset="0"/>
                                </a:rPr>
                              </m:ctrlPr>
                            </m:sSubPr>
                            <m:e>
                              <m:r>
                                <a:rPr lang="ja-JP" altLang="en-US" sz="1400" i="1">
                                  <a:latin typeface="Cambria Math" panose="02040503050406030204" pitchFamily="18" charset="0"/>
                                </a:rPr>
                                <m:t>𝑍</m:t>
                              </m:r>
                            </m:e>
                            <m:sub>
                              <m:r>
                                <a:rPr lang="ja-JP" altLang="en-US" sz="1400" i="0">
                                  <a:latin typeface="Cambria Math" panose="02040503050406030204" pitchFamily="18" charset="0"/>
                                </a:rPr>
                                <m:t>0</m:t>
                              </m:r>
                            </m:sub>
                          </m:sSub>
                          <m:r>
                            <a:rPr lang="ja-JP" altLang="en-US" sz="1400" i="0">
                              <a:latin typeface="Cambria Math" panose="02040503050406030204" pitchFamily="18" charset="0"/>
                            </a:rPr>
                            <m:t> </m:t>
                          </m:r>
                          <m:r>
                            <a:rPr lang="ja-JP" altLang="en-US" sz="1400" i="1">
                              <a:latin typeface="Cambria Math" panose="02040503050406030204" pitchFamily="18" charset="0"/>
                            </a:rPr>
                            <m:t>𝑊</m:t>
                          </m:r>
                        </m:den>
                      </m:f>
                      <m:r>
                        <a:rPr lang="ja-JP" altLang="en-US" sz="1400" i="0">
                          <a:latin typeface="Cambria Math" panose="02040503050406030204" pitchFamily="18" charset="0"/>
                        </a:rPr>
                        <m:t> </m:t>
                      </m:r>
                      <m:d>
                        <m:dPr>
                          <m:begChr m:val="["/>
                          <m:endChr m:val="]"/>
                          <m:ctrlPr>
                            <a:rPr lang="ja-JP" altLang="en-US" sz="1400" i="1">
                              <a:latin typeface="Cambria Math" panose="02040503050406030204" pitchFamily="18" charset="0"/>
                            </a:rPr>
                          </m:ctrlPr>
                        </m:dPr>
                        <m:e>
                          <m:f>
                            <m:fPr>
                              <m:type m:val="lin"/>
                              <m:ctrlPr>
                                <a:rPr lang="ja-JP" altLang="en-US" sz="1400" i="1">
                                  <a:latin typeface="Cambria Math" panose="02040503050406030204" pitchFamily="18" charset="0"/>
                                </a:rPr>
                              </m:ctrlPr>
                            </m:fPr>
                            <m:num>
                              <m:r>
                                <m:rPr>
                                  <m:nor/>
                                </m:rPr>
                                <a:rPr lang="ja-JP" altLang="en-US" sz="1400" b="0">
                                  <a:latin typeface="Cambria Math" panose="02040503050406030204" pitchFamily="18" charset="0"/>
                                </a:rPr>
                                <m:t>dB</m:t>
                              </m:r>
                            </m:num>
                            <m:den>
                              <m:r>
                                <a:rPr lang="ja-JP" altLang="en-US" sz="1400" b="0" i="0">
                                  <a:latin typeface="Cambria Math" panose="02040503050406030204" pitchFamily="18" charset="0"/>
                                </a:rPr>
                                <m:t>20</m:t>
                              </m:r>
                            </m:den>
                          </m:f>
                          <m:r>
                            <m:rPr>
                              <m:nor/>
                            </m:rPr>
                            <a:rPr lang="ja-JP" altLang="en-US" sz="1400" b="0">
                              <a:latin typeface="Cambria Math" panose="02040503050406030204" pitchFamily="18" charset="0"/>
                            </a:rPr>
                            <m:t>mm</m:t>
                          </m:r>
                        </m:e>
                      </m:d>
                    </m:oMath>
                  </m:oMathPara>
                </a14:m>
                <a:endParaRPr lang="en-US" altLang="ja-JP" sz="1400" b="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sSub>
                        <m:sSubPr>
                          <m:ctrlPr>
                            <a:rPr lang="ja-JP" altLang="en-US" sz="1400" b="0" i="1">
                              <a:latin typeface="Cambria Math" panose="02040503050406030204" pitchFamily="18" charset="0"/>
                            </a:rPr>
                          </m:ctrlPr>
                        </m:sSubPr>
                        <m:e>
                          <m:r>
                            <m:rPr>
                              <m:sty m:val="p"/>
                            </m:rPr>
                            <a:rPr lang="ja-JP" altLang="en-US" sz="1400" b="0" i="0">
                              <a:latin typeface="Cambria Math" panose="02040503050406030204" pitchFamily="18" charset="0"/>
                            </a:rPr>
                            <m:t>α</m:t>
                          </m:r>
                        </m:e>
                        <m:sub>
                          <m:r>
                            <a:rPr lang="ja-JP" altLang="en-US" sz="1400" b="0" i="1">
                              <a:latin typeface="Cambria Math" panose="02040503050406030204" pitchFamily="18" charset="0"/>
                            </a:rPr>
                            <m:t>𝑑</m:t>
                          </m:r>
                        </m:sub>
                      </m:sSub>
                      <m:r>
                        <a:rPr lang="ja-JP" altLang="en-US" sz="1400" b="0" i="0">
                          <a:latin typeface="Cambria Math" panose="02040503050406030204" pitchFamily="18" charset="0"/>
                        </a:rPr>
                        <m:t>=0.173 </m:t>
                      </m:r>
                      <m:f>
                        <m:fPr>
                          <m:ctrlPr>
                            <a:rPr lang="ja-JP" altLang="en-US" sz="1400" b="0" i="1">
                              <a:latin typeface="Cambria Math" panose="02040503050406030204" pitchFamily="18" charset="0"/>
                            </a:rPr>
                          </m:ctrlPr>
                        </m:fPr>
                        <m:num>
                          <m:r>
                            <a:rPr lang="ja-JP" altLang="en-US" sz="1400" b="0" i="1" smtClean="0">
                              <a:solidFill>
                                <a:srgbClr val="FF0000"/>
                              </a:solidFill>
                              <a:latin typeface="Cambria Math" panose="02040503050406030204" pitchFamily="18" charset="0"/>
                            </a:rPr>
                            <m:t>𝑓</m:t>
                          </m:r>
                          <m:r>
                            <m:rPr>
                              <m:sty m:val="p"/>
                            </m:rPr>
                            <a:rPr lang="ja-JP" altLang="en-US" sz="1400" b="0" i="0">
                              <a:latin typeface="Cambria Math" panose="02040503050406030204" pitchFamily="18" charset="0"/>
                            </a:rPr>
                            <m:t>π</m:t>
                          </m:r>
                        </m:num>
                        <m:den>
                          <m:r>
                            <a:rPr lang="ja-JP" altLang="en-US" sz="1400" b="0" i="1">
                              <a:latin typeface="Cambria Math" panose="02040503050406030204" pitchFamily="18" charset="0"/>
                            </a:rPr>
                            <m:t>𝑐</m:t>
                          </m:r>
                        </m:den>
                      </m:f>
                      <m:r>
                        <a:rPr lang="ja-JP" altLang="en-US" sz="1400" b="0" i="0">
                          <a:latin typeface="Cambria Math" panose="02040503050406030204" pitchFamily="18" charset="0"/>
                        </a:rPr>
                        <m:t> </m:t>
                      </m:r>
                      <m:sSubSup>
                        <m:sSubSupPr>
                          <m:ctrlPr>
                            <a:rPr lang="ja-JP" altLang="en-US" sz="1400" b="0" i="1" smtClean="0">
                              <a:solidFill>
                                <a:srgbClr val="FF0000"/>
                              </a:solidFill>
                              <a:latin typeface="Cambria Math" panose="02040503050406030204" pitchFamily="18" charset="0"/>
                            </a:rPr>
                          </m:ctrlPr>
                        </m:sSubSupPr>
                        <m:e>
                          <m:r>
                            <m:rPr>
                              <m:sty m:val="p"/>
                            </m:rPr>
                            <a:rPr lang="ja-JP" altLang="en-US" sz="1400" b="0" i="0">
                              <a:solidFill>
                                <a:srgbClr val="FF0000"/>
                              </a:solidFill>
                              <a:latin typeface="Cambria Math" panose="02040503050406030204" pitchFamily="18" charset="0"/>
                            </a:rPr>
                            <m:t>ε</m:t>
                          </m:r>
                        </m:e>
                        <m:sub>
                          <m:r>
                            <a:rPr lang="ja-JP" altLang="en-US" sz="1400" b="0" i="1">
                              <a:solidFill>
                                <a:srgbClr val="FF0000"/>
                              </a:solidFill>
                              <a:latin typeface="Cambria Math" panose="02040503050406030204" pitchFamily="18" charset="0"/>
                            </a:rPr>
                            <m:t>𝑟</m:t>
                          </m:r>
                        </m:sub>
                        <m:sup>
                          <m:r>
                            <a:rPr lang="ja-JP" altLang="en-US" sz="1400" b="0" i="0">
                              <a:solidFill>
                                <a:srgbClr val="FF0000"/>
                              </a:solidFill>
                              <a:latin typeface="Cambria Math" panose="02040503050406030204" pitchFamily="18" charset="0"/>
                            </a:rPr>
                            <m:t>′′</m:t>
                          </m:r>
                        </m:sup>
                      </m:sSubSup>
                      <m:r>
                        <a:rPr lang="ja-JP" altLang="en-US" sz="1400" b="0" i="0">
                          <a:latin typeface="Cambria Math" panose="02040503050406030204" pitchFamily="18" charset="0"/>
                        </a:rPr>
                        <m:t> </m:t>
                      </m:r>
                      <m:rad>
                        <m:radPr>
                          <m:degHide m:val="on"/>
                          <m:ctrlPr>
                            <a:rPr lang="ja-JP" altLang="en-US" sz="1400" b="0" i="1">
                              <a:latin typeface="Cambria Math" panose="02040503050406030204" pitchFamily="18" charset="0"/>
                            </a:rPr>
                          </m:ctrlPr>
                        </m:radPr>
                        <m:deg/>
                        <m:e>
                          <m:f>
                            <m:fPr>
                              <m:ctrlPr>
                                <a:rPr lang="ja-JP" altLang="en-US" sz="1400" b="0" i="1">
                                  <a:latin typeface="Cambria Math" panose="02040503050406030204" pitchFamily="18" charset="0"/>
                                </a:rPr>
                              </m:ctrlPr>
                            </m:fPr>
                            <m:num>
                              <m:sSub>
                                <m:sSubPr>
                                  <m:ctrlPr>
                                    <a:rPr lang="ja-JP" altLang="en-US" sz="1400" b="0" i="1">
                                      <a:latin typeface="Cambria Math" panose="02040503050406030204" pitchFamily="18" charset="0"/>
                                    </a:rPr>
                                  </m:ctrlPr>
                                </m:sSubPr>
                                <m:e>
                                  <m:r>
                                    <m:rPr>
                                      <m:sty m:val="p"/>
                                    </m:rPr>
                                    <a:rPr lang="ja-JP" altLang="en-US" sz="1400" b="0" i="0">
                                      <a:latin typeface="Cambria Math" panose="02040503050406030204" pitchFamily="18" charset="0"/>
                                    </a:rPr>
                                    <m:t>ε</m:t>
                                  </m:r>
                                </m:e>
                                <m:sub>
                                  <m:r>
                                    <a:rPr lang="ja-JP" altLang="en-US" sz="1400" b="0" i="1">
                                      <a:latin typeface="Cambria Math" panose="02040503050406030204" pitchFamily="18" charset="0"/>
                                    </a:rPr>
                                    <m:t>𝑟𝑒</m:t>
                                  </m:r>
                                </m:sub>
                              </m:sSub>
                              <m:r>
                                <a:rPr lang="ja-JP" altLang="en-US" sz="1400" b="0" i="0">
                                  <a:latin typeface="Cambria Math" panose="02040503050406030204" pitchFamily="18" charset="0"/>
                                </a:rPr>
                                <m:t>−1</m:t>
                              </m:r>
                            </m:num>
                            <m:den>
                              <m:sSubSup>
                                <m:sSubSupPr>
                                  <m:ctrlPr>
                                    <a:rPr lang="ja-JP" altLang="en-US" sz="1400" b="0" i="1" smtClean="0">
                                      <a:solidFill>
                                        <a:srgbClr val="FF0000"/>
                                      </a:solidFill>
                                      <a:latin typeface="Cambria Math" panose="02040503050406030204" pitchFamily="18" charset="0"/>
                                    </a:rPr>
                                  </m:ctrlPr>
                                </m:sSubSupPr>
                                <m:e>
                                  <m:r>
                                    <m:rPr>
                                      <m:sty m:val="p"/>
                                    </m:rPr>
                                    <a:rPr lang="ja-JP" altLang="en-US" sz="1400" b="0" i="0">
                                      <a:solidFill>
                                        <a:srgbClr val="FF0000"/>
                                      </a:solidFill>
                                      <a:latin typeface="Cambria Math" panose="02040503050406030204" pitchFamily="18" charset="0"/>
                                    </a:rPr>
                                    <m:t>ε</m:t>
                                  </m:r>
                                </m:e>
                                <m:sub>
                                  <m:r>
                                    <a:rPr lang="ja-JP" altLang="en-US" sz="1400" b="0" i="1">
                                      <a:solidFill>
                                        <a:srgbClr val="FF0000"/>
                                      </a:solidFill>
                                      <a:latin typeface="Cambria Math" panose="02040503050406030204" pitchFamily="18" charset="0"/>
                                    </a:rPr>
                                    <m:t>𝑟</m:t>
                                  </m:r>
                                </m:sub>
                                <m:sup>
                                  <m:r>
                                    <a:rPr lang="ja-JP" altLang="en-US" sz="1400" b="0" i="0">
                                      <a:solidFill>
                                        <a:srgbClr val="FF0000"/>
                                      </a:solidFill>
                                      <a:latin typeface="Cambria Math" panose="02040503050406030204" pitchFamily="18" charset="0"/>
                                    </a:rPr>
                                    <m:t>′</m:t>
                                  </m:r>
                                </m:sup>
                              </m:sSubSup>
                              <m:r>
                                <a:rPr lang="ja-JP" altLang="en-US" sz="1400" b="0" i="0">
                                  <a:latin typeface="Cambria Math" panose="02040503050406030204" pitchFamily="18" charset="0"/>
                                </a:rPr>
                                <m:t>−1</m:t>
                              </m:r>
                            </m:den>
                          </m:f>
                        </m:e>
                      </m:rad>
                      <m:r>
                        <a:rPr lang="ja-JP" altLang="en-US" sz="1400" b="0" i="0">
                          <a:latin typeface="Cambria Math" panose="02040503050406030204" pitchFamily="18" charset="0"/>
                        </a:rPr>
                        <m:t> </m:t>
                      </m:r>
                      <m:d>
                        <m:dPr>
                          <m:begChr m:val="["/>
                          <m:endChr m:val="]"/>
                          <m:ctrlPr>
                            <a:rPr lang="ja-JP" altLang="en-US" sz="1400" b="0" i="1">
                              <a:latin typeface="Cambria Math" panose="02040503050406030204" pitchFamily="18" charset="0"/>
                            </a:rPr>
                          </m:ctrlPr>
                        </m:dPr>
                        <m:e>
                          <m:f>
                            <m:fPr>
                              <m:type m:val="lin"/>
                              <m:ctrlPr>
                                <a:rPr lang="ja-JP" altLang="en-US" sz="1400" b="0" i="1">
                                  <a:latin typeface="Cambria Math" panose="02040503050406030204" pitchFamily="18" charset="0"/>
                                </a:rPr>
                              </m:ctrlPr>
                            </m:fPr>
                            <m:num>
                              <m:r>
                                <m:rPr>
                                  <m:nor/>
                                </m:rPr>
                                <a:rPr lang="ja-JP" altLang="en-US" sz="1400" b="0">
                                  <a:latin typeface="Cambria Math" panose="02040503050406030204" pitchFamily="18" charset="0"/>
                                </a:rPr>
                                <m:t>dB</m:t>
                              </m:r>
                            </m:num>
                            <m:den>
                              <m:r>
                                <a:rPr lang="ja-JP" altLang="en-US" sz="1400" b="0" i="0">
                                  <a:latin typeface="Cambria Math" panose="02040503050406030204" pitchFamily="18" charset="0"/>
                                </a:rPr>
                                <m:t>20</m:t>
                              </m:r>
                            </m:den>
                          </m:f>
                          <m:r>
                            <m:rPr>
                              <m:nor/>
                            </m:rPr>
                            <a:rPr lang="ja-JP" altLang="en-US" sz="1400" b="0">
                              <a:latin typeface="Cambria Math" panose="02040503050406030204" pitchFamily="18" charset="0"/>
                            </a:rPr>
                            <m:t>mm</m:t>
                          </m:r>
                        </m:e>
                      </m:d>
                    </m:oMath>
                  </m:oMathPara>
                </a14:m>
                <a:endParaRPr lang="ja-JP" altLang="en-US" sz="1400" dirty="0"/>
              </a:p>
            </p:txBody>
          </p:sp>
        </mc:Choice>
        <mc:Fallback xmlns="">
          <p:sp>
            <p:nvSpPr>
              <p:cNvPr id="7" name="テキスト ボックス 6">
                <a:extLst>
                  <a:ext uri="{FF2B5EF4-FFF2-40B4-BE49-F238E27FC236}">
                    <a16:creationId xmlns:a16="http://schemas.microsoft.com/office/drawing/2014/main" id="{86D99BFD-35BB-3DB5-78F0-38B33BF04054}"/>
                  </a:ext>
                </a:extLst>
              </p:cNvPr>
              <p:cNvSpPr txBox="1">
                <a:spLocks noRot="1" noChangeAspect="1" noMove="1" noResize="1" noEditPoints="1" noAdjustHandles="1" noChangeArrowheads="1" noChangeShapeType="1" noTextEdit="1"/>
              </p:cNvSpPr>
              <p:nvPr/>
            </p:nvSpPr>
            <p:spPr>
              <a:xfrm>
                <a:off x="5777377" y="2582880"/>
                <a:ext cx="3458721" cy="2502095"/>
              </a:xfrm>
              <a:prstGeom prst="rect">
                <a:avLst/>
              </a:prstGeom>
              <a:blipFill>
                <a:blip r:embed="rId5"/>
                <a:stretch>
                  <a:fillRect/>
                </a:stretch>
              </a:blipFill>
            </p:spPr>
            <p:txBody>
              <a:bodyPr/>
              <a:lstStyle/>
              <a:p>
                <a:r>
                  <a:rPr lang="ja-JP" altLang="en-US">
                    <a:noFill/>
                  </a:rPr>
                  <a:t> </a:t>
                </a:r>
              </a:p>
            </p:txBody>
          </p:sp>
        </mc:Fallback>
      </mc:AlternateContent>
      <p:sp>
        <p:nvSpPr>
          <p:cNvPr id="5" name="テキスト ボックス 4">
            <a:extLst>
              <a:ext uri="{FF2B5EF4-FFF2-40B4-BE49-F238E27FC236}">
                <a16:creationId xmlns:a16="http://schemas.microsoft.com/office/drawing/2014/main" id="{801023C3-8267-D581-19C6-7C2B3EA8E906}"/>
              </a:ext>
            </a:extLst>
          </p:cNvPr>
          <p:cNvSpPr txBox="1"/>
          <p:nvPr/>
        </p:nvSpPr>
        <p:spPr>
          <a:xfrm>
            <a:off x="5930901" y="1775937"/>
            <a:ext cx="3213099" cy="750975"/>
          </a:xfrm>
          <a:prstGeom prst="rect">
            <a:avLst/>
          </a:prstGeom>
          <a:solidFill>
            <a:schemeClr val="bg1">
              <a:alpha val="90000"/>
            </a:schemeClr>
          </a:solidFill>
        </p:spPr>
        <p:txBody>
          <a:bodyPr wrap="square">
            <a:spAutoFit/>
          </a:bodyPr>
          <a:lstStyle/>
          <a:p>
            <a:pPr>
              <a:lnSpc>
                <a:spcPct val="107000"/>
              </a:lnSpc>
              <a:spcAft>
                <a:spcPts val="800"/>
              </a:spcAft>
            </a:pPr>
            <a:r>
              <a:rPr lang="ja-JP" altLang="en-US" sz="2000" kern="100" dirty="0">
                <a:latin typeface="+mn-ea"/>
                <a:cs typeface="Times New Roman" panose="02020603050405020304" pitchFamily="18" charset="0"/>
              </a:rPr>
              <a:t>このような式で実験結果を減衰定数に反映</a:t>
            </a:r>
            <a:endParaRPr lang="en-US" altLang="ja-JP" sz="2000" kern="100" dirty="0">
              <a:latin typeface="+mn-ea"/>
              <a:cs typeface="Times New Roman" panose="02020603050405020304" pitchFamily="18" charset="0"/>
            </a:endParaRPr>
          </a:p>
        </p:txBody>
      </p:sp>
      <p:sp>
        <p:nvSpPr>
          <p:cNvPr id="8" name="テキスト ボックス 7">
            <a:extLst>
              <a:ext uri="{FF2B5EF4-FFF2-40B4-BE49-F238E27FC236}">
                <a16:creationId xmlns:a16="http://schemas.microsoft.com/office/drawing/2014/main" id="{3B4651C9-21C5-4202-4629-B50E6D4CF4C3}"/>
              </a:ext>
            </a:extLst>
          </p:cNvPr>
          <p:cNvSpPr txBox="1"/>
          <p:nvPr/>
        </p:nvSpPr>
        <p:spPr>
          <a:xfrm>
            <a:off x="1334892" y="3250897"/>
            <a:ext cx="1614952" cy="523220"/>
          </a:xfrm>
          <a:prstGeom prst="rect">
            <a:avLst/>
          </a:prstGeom>
          <a:solidFill>
            <a:schemeClr val="bg1">
              <a:alpha val="50000"/>
            </a:schemeClr>
          </a:solidFill>
        </p:spPr>
        <p:txBody>
          <a:bodyPr wrap="square" rtlCol="0">
            <a:spAutoFit/>
          </a:bodyPr>
          <a:lstStyle/>
          <a:p>
            <a:pPr algn="l"/>
            <a:r>
              <a:rPr kumimoji="1" lang="ja-JP" altLang="en-US" sz="1400" dirty="0">
                <a:solidFill>
                  <a:srgbClr val="0000FF"/>
                </a:solidFill>
                <a:latin typeface="メイリオ" panose="020B0604030504040204" pitchFamily="50" charset="-128"/>
                <a:ea typeface="メイリオ" panose="020B0604030504040204" pitchFamily="50" charset="-128"/>
              </a:rPr>
              <a:t>実測モデル</a:t>
            </a:r>
            <a:br>
              <a:rPr kumimoji="1" lang="en-US" altLang="ja-JP" sz="1400" dirty="0">
                <a:solidFill>
                  <a:srgbClr val="0000FF"/>
                </a:solidFill>
                <a:latin typeface="メイリオ" panose="020B0604030504040204" pitchFamily="50" charset="-128"/>
                <a:ea typeface="メイリオ" panose="020B0604030504040204" pitchFamily="50" charset="-128"/>
              </a:rPr>
            </a:br>
            <a:r>
              <a:rPr kumimoji="1" lang="ja-JP" altLang="en-US" sz="1400" dirty="0">
                <a:solidFill>
                  <a:srgbClr val="0000FF"/>
                </a:solidFill>
                <a:latin typeface="メイリオ" panose="020B0604030504040204" pitchFamily="50" charset="-128"/>
                <a:ea typeface="メイリオ" panose="020B0604030504040204" pitchFamily="50" charset="-128"/>
              </a:rPr>
              <a:t>（表面粗さ考慮）</a:t>
            </a:r>
          </a:p>
        </p:txBody>
      </p:sp>
      <p:sp>
        <p:nvSpPr>
          <p:cNvPr id="9" name="テキスト ボックス 8">
            <a:extLst>
              <a:ext uri="{FF2B5EF4-FFF2-40B4-BE49-F238E27FC236}">
                <a16:creationId xmlns:a16="http://schemas.microsoft.com/office/drawing/2014/main" id="{A41A8042-6427-9AF2-F7B5-9DC966F1A297}"/>
              </a:ext>
            </a:extLst>
          </p:cNvPr>
          <p:cNvSpPr txBox="1"/>
          <p:nvPr/>
        </p:nvSpPr>
        <p:spPr>
          <a:xfrm>
            <a:off x="1467647" y="4347709"/>
            <a:ext cx="1349443" cy="523220"/>
          </a:xfrm>
          <a:prstGeom prst="rect">
            <a:avLst/>
          </a:prstGeom>
          <a:noFill/>
        </p:spPr>
        <p:txBody>
          <a:bodyPr wrap="square" rtlCol="0">
            <a:spAutoFit/>
          </a:bodyPr>
          <a:lstStyle/>
          <a:p>
            <a:pPr algn="l"/>
            <a:r>
              <a:rPr kumimoji="1" lang="ja-JP" altLang="en-US" sz="1400" dirty="0">
                <a:solidFill>
                  <a:srgbClr val="FF00FF"/>
                </a:solidFill>
                <a:latin typeface="メイリオ" panose="020B0604030504040204" pitchFamily="50" charset="-128"/>
                <a:ea typeface="メイリオ" panose="020B0604030504040204" pitchFamily="50" charset="-128"/>
              </a:rPr>
              <a:t>理想モデル</a:t>
            </a:r>
            <a:br>
              <a:rPr kumimoji="1" lang="en-US" altLang="ja-JP" sz="1400" dirty="0">
                <a:solidFill>
                  <a:srgbClr val="FF00FF"/>
                </a:solidFill>
                <a:latin typeface="メイリオ" panose="020B0604030504040204" pitchFamily="50" charset="-128"/>
                <a:ea typeface="メイリオ" panose="020B0604030504040204" pitchFamily="50" charset="-128"/>
              </a:rPr>
            </a:br>
            <a:r>
              <a:rPr kumimoji="1" lang="ja-JP" altLang="en-US" sz="1400" dirty="0">
                <a:solidFill>
                  <a:srgbClr val="FF00FF"/>
                </a:solidFill>
                <a:latin typeface="メイリオ" panose="020B0604030504040204" pitchFamily="50" charset="-128"/>
                <a:ea typeface="メイリオ" panose="020B0604030504040204" pitchFamily="50" charset="-128"/>
              </a:rPr>
              <a:t>（平滑仮定）</a:t>
            </a:r>
          </a:p>
        </p:txBody>
      </p:sp>
      <p:cxnSp>
        <p:nvCxnSpPr>
          <p:cNvPr id="11" name="直線矢印コネクタ 10">
            <a:extLst>
              <a:ext uri="{FF2B5EF4-FFF2-40B4-BE49-F238E27FC236}">
                <a16:creationId xmlns:a16="http://schemas.microsoft.com/office/drawing/2014/main" id="{1A201890-19F1-84CD-5EB8-1976B691DA90}"/>
              </a:ext>
            </a:extLst>
          </p:cNvPr>
          <p:cNvCxnSpPr>
            <a:cxnSpLocks/>
            <a:stCxn id="8" idx="3"/>
          </p:cNvCxnSpPr>
          <p:nvPr/>
        </p:nvCxnSpPr>
        <p:spPr>
          <a:xfrm flipV="1">
            <a:off x="2949844" y="3383280"/>
            <a:ext cx="733156" cy="129227"/>
          </a:xfrm>
          <a:prstGeom prst="straightConnector1">
            <a:avLst/>
          </a:prstGeom>
          <a:ln w="3810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42898DFA-FECC-0A47-5651-DCFB414D36F6}"/>
              </a:ext>
            </a:extLst>
          </p:cNvPr>
          <p:cNvCxnSpPr>
            <a:cxnSpLocks/>
            <a:stCxn id="9" idx="3"/>
          </p:cNvCxnSpPr>
          <p:nvPr/>
        </p:nvCxnSpPr>
        <p:spPr>
          <a:xfrm>
            <a:off x="2817090" y="4609319"/>
            <a:ext cx="349443" cy="311982"/>
          </a:xfrm>
          <a:prstGeom prst="straightConnector1">
            <a:avLst/>
          </a:prstGeom>
          <a:ln w="38100">
            <a:solidFill>
              <a:srgbClr val="FF00FF"/>
            </a:solidFill>
            <a:tailEnd type="triangle"/>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9FD9B39B-7A79-3682-F309-5618A965012D}"/>
              </a:ext>
            </a:extLst>
          </p:cNvPr>
          <p:cNvSpPr txBox="1"/>
          <p:nvPr/>
        </p:nvSpPr>
        <p:spPr>
          <a:xfrm>
            <a:off x="0" y="630015"/>
            <a:ext cx="9232900" cy="369332"/>
          </a:xfrm>
          <a:prstGeom prst="rect">
            <a:avLst/>
          </a:prstGeom>
          <a:noFill/>
        </p:spPr>
        <p:txBody>
          <a:bodyPr wrap="square">
            <a:spAutoFit/>
          </a:bodyPr>
          <a:lstStyle/>
          <a:p>
            <a:pPr algn="ctr"/>
            <a:r>
              <a:rPr lang="ja-JP" altLang="en-US" dirty="0"/>
              <a:t>結論：表面粗さを考慮しない理想モデルは、実際の導体損失を大きく過小評価する</a:t>
            </a:r>
          </a:p>
        </p:txBody>
      </p:sp>
      <p:cxnSp>
        <p:nvCxnSpPr>
          <p:cNvPr id="27" name="直線矢印コネクタ 26">
            <a:extLst>
              <a:ext uri="{FF2B5EF4-FFF2-40B4-BE49-F238E27FC236}">
                <a16:creationId xmlns:a16="http://schemas.microsoft.com/office/drawing/2014/main" id="{E9529C99-62B4-C557-20C0-3E0FCA058FB3}"/>
              </a:ext>
            </a:extLst>
          </p:cNvPr>
          <p:cNvCxnSpPr>
            <a:endCxn id="9" idx="0"/>
          </p:cNvCxnSpPr>
          <p:nvPr/>
        </p:nvCxnSpPr>
        <p:spPr>
          <a:xfrm>
            <a:off x="2139833" y="3774117"/>
            <a:ext cx="2536" cy="573592"/>
          </a:xfrm>
          <a:prstGeom prst="straightConnector1">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75DF18D5-93D6-554A-C8D8-110EB68BA298}"/>
              </a:ext>
            </a:extLst>
          </p:cNvPr>
          <p:cNvSpPr txBox="1"/>
          <p:nvPr/>
        </p:nvSpPr>
        <p:spPr>
          <a:xfrm>
            <a:off x="2400867" y="3831494"/>
            <a:ext cx="2176817" cy="584775"/>
          </a:xfrm>
          <a:prstGeom prst="rect">
            <a:avLst/>
          </a:prstGeom>
          <a:solidFill>
            <a:schemeClr val="bg1">
              <a:alpha val="50000"/>
            </a:schemeClr>
          </a:solidFill>
        </p:spPr>
        <p:txBody>
          <a:bodyPr wrap="square">
            <a:spAutoFit/>
          </a:bodyPr>
          <a:lstStyle/>
          <a:p>
            <a:r>
              <a:rPr lang="ja-JP" altLang="en-US" sz="1600" dirty="0">
                <a:solidFill>
                  <a:srgbClr val="7030A0"/>
                </a:solidFill>
                <a:latin typeface="+mn-ea"/>
              </a:rPr>
              <a:t>導体損失の差</a:t>
            </a:r>
            <a:br>
              <a:rPr lang="en-US" altLang="ja-JP" sz="1600" dirty="0">
                <a:solidFill>
                  <a:srgbClr val="7030A0"/>
                </a:solidFill>
                <a:latin typeface="+mn-ea"/>
              </a:rPr>
            </a:br>
            <a:r>
              <a:rPr lang="en-US" altLang="ja-JP" sz="1600" dirty="0">
                <a:solidFill>
                  <a:srgbClr val="7030A0"/>
                </a:solidFill>
                <a:latin typeface="+mn-ea"/>
              </a:rPr>
              <a:t>2.62</a:t>
            </a:r>
            <a:r>
              <a:rPr lang="ja-JP" altLang="en-US" sz="1600" dirty="0">
                <a:solidFill>
                  <a:srgbClr val="7030A0"/>
                </a:solidFill>
                <a:latin typeface="+mn-ea"/>
              </a:rPr>
              <a:t>倍 </a:t>
            </a:r>
            <a:r>
              <a:rPr lang="en-US" altLang="ja-JP" sz="1600" dirty="0">
                <a:solidFill>
                  <a:srgbClr val="7030A0"/>
                </a:solidFill>
                <a:latin typeface="+mn-ea"/>
              </a:rPr>
              <a:t>〜 4.64</a:t>
            </a:r>
            <a:r>
              <a:rPr lang="ja-JP" altLang="en-US" sz="1600" dirty="0">
                <a:solidFill>
                  <a:srgbClr val="7030A0"/>
                </a:solidFill>
                <a:latin typeface="+mn-ea"/>
              </a:rPr>
              <a:t>倍</a:t>
            </a:r>
          </a:p>
        </p:txBody>
      </p:sp>
      <p:sp>
        <p:nvSpPr>
          <p:cNvPr id="40" name="テキスト ボックス 39">
            <a:extLst>
              <a:ext uri="{FF2B5EF4-FFF2-40B4-BE49-F238E27FC236}">
                <a16:creationId xmlns:a16="http://schemas.microsoft.com/office/drawing/2014/main" id="{637EADFB-3727-3FA6-CD42-42DB76EF4160}"/>
              </a:ext>
            </a:extLst>
          </p:cNvPr>
          <p:cNvSpPr txBox="1"/>
          <p:nvPr/>
        </p:nvSpPr>
        <p:spPr>
          <a:xfrm>
            <a:off x="5077460" y="6006508"/>
            <a:ext cx="2948940" cy="369332"/>
          </a:xfrm>
          <a:prstGeom prst="rect">
            <a:avLst/>
          </a:prstGeom>
          <a:noFill/>
        </p:spPr>
        <p:txBody>
          <a:bodyPr wrap="square">
            <a:spAutoFit/>
          </a:bodyPr>
          <a:lstStyle/>
          <a:p>
            <a:r>
              <a:rPr lang="ja-JP" altLang="en-US" dirty="0"/>
              <a:t>➡ </a:t>
            </a:r>
            <a:r>
              <a:rPr lang="en-US" altLang="ja-JP" dirty="0"/>
              <a:t>【</a:t>
            </a:r>
            <a:r>
              <a:rPr lang="ja-JP" altLang="en-US" dirty="0"/>
              <a:t>今後の展望</a:t>
            </a:r>
            <a:r>
              <a:rPr lang="en-US" altLang="ja-JP" dirty="0"/>
              <a:t>】</a:t>
            </a:r>
            <a:r>
              <a:rPr lang="ja-JP" altLang="en-US" dirty="0"/>
              <a:t>へ</a:t>
            </a:r>
          </a:p>
        </p:txBody>
      </p:sp>
      <p:sp>
        <p:nvSpPr>
          <p:cNvPr id="44" name="テキスト ボックス 43">
            <a:extLst>
              <a:ext uri="{FF2B5EF4-FFF2-40B4-BE49-F238E27FC236}">
                <a16:creationId xmlns:a16="http://schemas.microsoft.com/office/drawing/2014/main" id="{2FCDB00E-232C-61E4-BD68-1DAD9BCE7831}"/>
              </a:ext>
            </a:extLst>
          </p:cNvPr>
          <p:cNvSpPr txBox="1"/>
          <p:nvPr/>
        </p:nvSpPr>
        <p:spPr>
          <a:xfrm>
            <a:off x="4023793" y="3279586"/>
            <a:ext cx="1614952" cy="738664"/>
          </a:xfrm>
          <a:prstGeom prst="rect">
            <a:avLst/>
          </a:prstGeom>
          <a:noFill/>
        </p:spPr>
        <p:txBody>
          <a:bodyPr wrap="square">
            <a:spAutoFit/>
          </a:bodyPr>
          <a:lstStyle/>
          <a:p>
            <a:r>
              <a:rPr lang="zh-TW" altLang="en-US" sz="1400" dirty="0">
                <a:solidFill>
                  <a:srgbClr val="FF0000"/>
                </a:solidFill>
              </a:rPr>
              <a:t>総減衰定数</a:t>
            </a:r>
            <a:br>
              <a:rPr lang="en-US" altLang="zh-TW" sz="1400" dirty="0">
                <a:solidFill>
                  <a:srgbClr val="FF0000"/>
                </a:solidFill>
              </a:rPr>
            </a:br>
            <a:r>
              <a:rPr lang="zh-TW" altLang="en-US" sz="1400" dirty="0">
                <a:solidFill>
                  <a:srgbClr val="FF0000"/>
                </a:solidFill>
              </a:rPr>
              <a:t>（最大 </a:t>
            </a:r>
            <a:br>
              <a:rPr lang="en-US" altLang="zh-TW" sz="1400" dirty="0">
                <a:solidFill>
                  <a:srgbClr val="FF0000"/>
                </a:solidFill>
              </a:rPr>
            </a:br>
            <a:r>
              <a:rPr lang="zh-TW" altLang="en-US" sz="1400" dirty="0">
                <a:solidFill>
                  <a:srgbClr val="FF0000"/>
                </a:solidFill>
              </a:rPr>
              <a:t>約</a:t>
            </a:r>
            <a:r>
              <a:rPr lang="en-US" altLang="zh-TW" sz="1400" dirty="0">
                <a:solidFill>
                  <a:srgbClr val="FF0000"/>
                </a:solidFill>
              </a:rPr>
              <a:t>6.2dB/20mm</a:t>
            </a:r>
            <a:r>
              <a:rPr lang="zh-TW" altLang="en-US" sz="1400" dirty="0">
                <a:solidFill>
                  <a:srgbClr val="FF0000"/>
                </a:solidFill>
              </a:rPr>
              <a:t>）</a:t>
            </a:r>
            <a:endParaRPr lang="ja-JP" altLang="en-US" sz="1400" dirty="0">
              <a:solidFill>
                <a:srgbClr val="FF0000"/>
              </a:solidFill>
            </a:endParaRPr>
          </a:p>
        </p:txBody>
      </p:sp>
      <p:cxnSp>
        <p:nvCxnSpPr>
          <p:cNvPr id="45" name="直線矢印コネクタ 44">
            <a:extLst>
              <a:ext uri="{FF2B5EF4-FFF2-40B4-BE49-F238E27FC236}">
                <a16:creationId xmlns:a16="http://schemas.microsoft.com/office/drawing/2014/main" id="{0FC4D2F3-2C4D-2243-14AB-85D23E7C6FB3}"/>
              </a:ext>
            </a:extLst>
          </p:cNvPr>
          <p:cNvCxnSpPr>
            <a:cxnSpLocks/>
            <a:stCxn id="44" idx="0"/>
          </p:cNvCxnSpPr>
          <p:nvPr/>
        </p:nvCxnSpPr>
        <p:spPr>
          <a:xfrm flipV="1">
            <a:off x="4831269" y="2526912"/>
            <a:ext cx="0" cy="75267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56328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079DAD-53FC-F0E9-42EB-985E077B7F9F}"/>
              </a:ext>
            </a:extLst>
          </p:cNvPr>
          <p:cNvSpPr>
            <a:spLocks noGrp="1"/>
          </p:cNvSpPr>
          <p:nvPr>
            <p:ph type="title"/>
          </p:nvPr>
        </p:nvSpPr>
        <p:spPr>
          <a:xfrm>
            <a:off x="628650" y="56348"/>
            <a:ext cx="7886700" cy="624689"/>
          </a:xfrm>
        </p:spPr>
        <p:txBody>
          <a:bodyPr/>
          <a:lstStyle/>
          <a:p>
            <a:r>
              <a:rPr kumimoji="1" lang="ja-JP" altLang="en-US" dirty="0"/>
              <a:t>今後の展望</a:t>
            </a:r>
          </a:p>
        </p:txBody>
      </p:sp>
      <p:sp>
        <p:nvSpPr>
          <p:cNvPr id="3" name="コンテンツ プレースホルダー 2">
            <a:extLst>
              <a:ext uri="{FF2B5EF4-FFF2-40B4-BE49-F238E27FC236}">
                <a16:creationId xmlns:a16="http://schemas.microsoft.com/office/drawing/2014/main" id="{59D2BC2D-8A4D-4AD4-5698-7F9689B24A7B}"/>
              </a:ext>
            </a:extLst>
          </p:cNvPr>
          <p:cNvSpPr>
            <a:spLocks noGrp="1"/>
          </p:cNvSpPr>
          <p:nvPr>
            <p:ph idx="1"/>
          </p:nvPr>
        </p:nvSpPr>
        <p:spPr>
          <a:xfrm>
            <a:off x="628650" y="7214909"/>
            <a:ext cx="7886700" cy="5083454"/>
          </a:xfrm>
          <a:solidFill>
            <a:schemeClr val="bg1">
              <a:alpha val="70000"/>
            </a:schemeClr>
          </a:solidFill>
        </p:spPr>
        <p:txBody>
          <a:bodyPr/>
          <a:lstStyle/>
          <a:p>
            <a:r>
              <a:rPr kumimoji="1" lang="en-US" altLang="ja-JP" dirty="0"/>
              <a:t>【</a:t>
            </a:r>
            <a:r>
              <a:rPr kumimoji="1" lang="ja-JP" altLang="en-US" dirty="0"/>
              <a:t>測定</a:t>
            </a:r>
            <a:r>
              <a:rPr kumimoji="1" lang="en-US" altLang="ja-JP" dirty="0"/>
              <a:t>】</a:t>
            </a:r>
            <a:r>
              <a:rPr kumimoji="1" lang="ja-JP" altLang="en-US" dirty="0"/>
              <a:t>三次元形状の高精度な定量評価</a:t>
            </a:r>
            <a:endParaRPr kumimoji="1" lang="en-US" altLang="ja-JP" dirty="0"/>
          </a:p>
          <a:p>
            <a:pPr lvl="1"/>
            <a:r>
              <a:rPr kumimoji="1" lang="ja-JP" altLang="en-US" dirty="0"/>
              <a:t>触針式では捉えきれない微細凹凸をレーザー顕微鏡等で非接触測定</a:t>
            </a:r>
            <a:endParaRPr kumimoji="1" lang="en-US" altLang="ja-JP" dirty="0"/>
          </a:p>
          <a:p>
            <a:r>
              <a:rPr kumimoji="1" lang="en-US" altLang="ja-JP" dirty="0"/>
              <a:t>【</a:t>
            </a:r>
            <a:r>
              <a:rPr kumimoji="1" lang="ja-JP" altLang="en-US" dirty="0"/>
              <a:t>モデル化</a:t>
            </a:r>
            <a:r>
              <a:rPr kumimoji="1" lang="en-US" altLang="ja-JP" dirty="0"/>
              <a:t>】</a:t>
            </a:r>
            <a:r>
              <a:rPr kumimoji="1" lang="ja-JP" altLang="en-US" dirty="0"/>
              <a:t>導体損失の理論予測モデル構築</a:t>
            </a:r>
            <a:endParaRPr kumimoji="1" lang="en-US" altLang="ja-JP" dirty="0"/>
          </a:p>
          <a:p>
            <a:pPr lvl="1"/>
            <a:r>
              <a:rPr kumimoji="1" lang="ja-JP" altLang="en-US" dirty="0"/>
              <a:t>取得した形状データに</a:t>
            </a:r>
            <a:r>
              <a:rPr kumimoji="1" lang="en-US" altLang="ja-JP" dirty="0"/>
              <a:t>Huray</a:t>
            </a:r>
            <a:r>
              <a:rPr kumimoji="1" lang="ja-JP" altLang="en-US" dirty="0"/>
              <a:t>モデルなどを適用し、物理的な損失予測式を導出</a:t>
            </a:r>
            <a:endParaRPr kumimoji="1" lang="en-US" altLang="ja-JP" dirty="0"/>
          </a:p>
          <a:p>
            <a:r>
              <a:rPr kumimoji="1" lang="en-US" altLang="ja-JP" dirty="0"/>
              <a:t>【</a:t>
            </a:r>
            <a:r>
              <a:rPr kumimoji="1" lang="ja-JP" altLang="en-US" dirty="0"/>
              <a:t>検証</a:t>
            </a:r>
            <a:r>
              <a:rPr kumimoji="1" lang="en-US" altLang="ja-JP" dirty="0"/>
              <a:t>】</a:t>
            </a:r>
            <a:r>
              <a:rPr kumimoji="1" lang="ja-JP" altLang="en-US" dirty="0"/>
              <a:t>電磁界シミュレーションによる解析</a:t>
            </a:r>
            <a:endParaRPr kumimoji="1" lang="en-US" altLang="ja-JP" dirty="0"/>
          </a:p>
          <a:p>
            <a:pPr lvl="1"/>
            <a:r>
              <a:rPr kumimoji="1" lang="en-US" altLang="ja-JP" dirty="0"/>
              <a:t>FDTD</a:t>
            </a:r>
            <a:r>
              <a:rPr kumimoji="1" lang="ja-JP" altLang="en-US" dirty="0"/>
              <a:t>解析などを用い、実測・計算モデルの妥当性を伝送特性の観点から検証</a:t>
            </a:r>
          </a:p>
        </p:txBody>
      </p:sp>
      <p:pic>
        <p:nvPicPr>
          <p:cNvPr id="12" name="図 11">
            <a:extLst>
              <a:ext uri="{FF2B5EF4-FFF2-40B4-BE49-F238E27FC236}">
                <a16:creationId xmlns:a16="http://schemas.microsoft.com/office/drawing/2014/main" id="{9A055ECD-ACF6-D724-4E02-FEDE78443B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2240" y="10360523"/>
            <a:ext cx="2970000" cy="1620000"/>
          </a:xfrm>
          <a:prstGeom prst="rect">
            <a:avLst/>
          </a:prstGeom>
        </p:spPr>
      </p:pic>
      <p:pic>
        <p:nvPicPr>
          <p:cNvPr id="15" name="図 14" descr="レーザー顕微鏡&#10;">
            <a:extLst>
              <a:ext uri="{FF2B5EF4-FFF2-40B4-BE49-F238E27FC236}">
                <a16:creationId xmlns:a16="http://schemas.microsoft.com/office/drawing/2014/main" id="{465B145E-1F91-1BAA-50C0-06AEB3A99B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240" y="10360523"/>
            <a:ext cx="2970000" cy="1620000"/>
          </a:xfrm>
          <a:prstGeom prst="rect">
            <a:avLst/>
          </a:prstGeom>
        </p:spPr>
      </p:pic>
      <p:pic>
        <p:nvPicPr>
          <p:cNvPr id="4" name="図 3">
            <a:extLst>
              <a:ext uri="{FF2B5EF4-FFF2-40B4-BE49-F238E27FC236}">
                <a16:creationId xmlns:a16="http://schemas.microsoft.com/office/drawing/2014/main" id="{EAF45C91-E7C4-C6ED-B55D-8EB6B2E2490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72240" y="10360522"/>
            <a:ext cx="2970002" cy="1620000"/>
          </a:xfrm>
          <a:prstGeom prst="rect">
            <a:avLst/>
          </a:prstGeom>
        </p:spPr>
      </p:pic>
      <p:pic>
        <p:nvPicPr>
          <p:cNvPr id="5" name="図 4" descr="レーザー顕微鏡&#10;">
            <a:extLst>
              <a:ext uri="{FF2B5EF4-FFF2-40B4-BE49-F238E27FC236}">
                <a16:creationId xmlns:a16="http://schemas.microsoft.com/office/drawing/2014/main" id="{CD1FBD99-F4CB-6F6D-92B4-F2EEC157F9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876792"/>
            <a:ext cx="2970000" cy="1620000"/>
          </a:xfrm>
          <a:prstGeom prst="rect">
            <a:avLst/>
          </a:prstGeom>
        </p:spPr>
      </p:pic>
      <p:sp>
        <p:nvSpPr>
          <p:cNvPr id="7" name="テキスト ボックス 6">
            <a:extLst>
              <a:ext uri="{FF2B5EF4-FFF2-40B4-BE49-F238E27FC236}">
                <a16:creationId xmlns:a16="http://schemas.microsoft.com/office/drawing/2014/main" id="{06A9CD5B-6145-2C5F-AF35-0847671EC0F2}"/>
              </a:ext>
            </a:extLst>
          </p:cNvPr>
          <p:cNvSpPr txBox="1"/>
          <p:nvPr/>
        </p:nvSpPr>
        <p:spPr>
          <a:xfrm>
            <a:off x="0" y="1594958"/>
            <a:ext cx="2570346" cy="1754326"/>
          </a:xfrm>
          <a:prstGeom prst="rect">
            <a:avLst/>
          </a:prstGeom>
          <a:solidFill>
            <a:schemeClr val="bg1">
              <a:alpha val="70000"/>
            </a:schemeClr>
          </a:solidFill>
        </p:spPr>
        <p:txBody>
          <a:bodyPr wrap="square">
            <a:spAutoFit/>
          </a:bodyPr>
          <a:lstStyle/>
          <a:p>
            <a:r>
              <a:rPr lang="en-US" altLang="ja-JP" b="1" dirty="0"/>
              <a:t>STEP 1</a:t>
            </a:r>
            <a:br>
              <a:rPr lang="en-US" altLang="ja-JP" b="1" dirty="0"/>
            </a:br>
            <a:r>
              <a:rPr lang="ja-JP" altLang="en-US" b="1" dirty="0"/>
              <a:t>三次元形状の定量評価</a:t>
            </a:r>
            <a:r>
              <a:rPr lang="ja-JP" altLang="en-US" dirty="0"/>
              <a:t> </a:t>
            </a:r>
            <a:br>
              <a:rPr lang="en-US" altLang="ja-JP" dirty="0"/>
            </a:br>
            <a:r>
              <a:rPr lang="ja-JP" altLang="en-US" dirty="0"/>
              <a:t>・共焦点レーザー顕微鏡を使用</a:t>
            </a:r>
            <a:br>
              <a:rPr lang="en-US" altLang="ja-JP" dirty="0"/>
            </a:br>
            <a:r>
              <a:rPr lang="ja-JP" altLang="en-US" dirty="0"/>
              <a:t>・微細凹凸を</a:t>
            </a:r>
            <a:br>
              <a:rPr lang="en-US" altLang="ja-JP" dirty="0"/>
            </a:br>
            <a:r>
              <a:rPr lang="ja-JP" altLang="en-US" dirty="0"/>
              <a:t>非接触で測定</a:t>
            </a:r>
          </a:p>
        </p:txBody>
      </p:sp>
      <p:pic>
        <p:nvPicPr>
          <p:cNvPr id="8" name="図 7">
            <a:extLst>
              <a:ext uri="{FF2B5EF4-FFF2-40B4-BE49-F238E27FC236}">
                <a16:creationId xmlns:a16="http://schemas.microsoft.com/office/drawing/2014/main" id="{CBD4A8E8-2140-9CE3-D142-6416F03236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2240" y="3876792"/>
            <a:ext cx="2970000" cy="1620000"/>
          </a:xfrm>
          <a:prstGeom prst="rect">
            <a:avLst/>
          </a:prstGeom>
        </p:spPr>
      </p:pic>
      <p:sp>
        <p:nvSpPr>
          <p:cNvPr id="9" name="テキスト ボックス 8">
            <a:extLst>
              <a:ext uri="{FF2B5EF4-FFF2-40B4-BE49-F238E27FC236}">
                <a16:creationId xmlns:a16="http://schemas.microsoft.com/office/drawing/2014/main" id="{9ADEBCC3-57B7-5028-D071-78B36A0BF223}"/>
              </a:ext>
            </a:extLst>
          </p:cNvPr>
          <p:cNvSpPr txBox="1"/>
          <p:nvPr/>
        </p:nvSpPr>
        <p:spPr>
          <a:xfrm>
            <a:off x="3218985" y="1594958"/>
            <a:ext cx="2651707" cy="1754326"/>
          </a:xfrm>
          <a:prstGeom prst="rect">
            <a:avLst/>
          </a:prstGeom>
          <a:solidFill>
            <a:schemeClr val="bg1">
              <a:alpha val="70000"/>
            </a:schemeClr>
          </a:solidFill>
        </p:spPr>
        <p:txBody>
          <a:bodyPr wrap="square">
            <a:spAutoFit/>
          </a:bodyPr>
          <a:lstStyle/>
          <a:p>
            <a:r>
              <a:rPr lang="en-US" altLang="ja-JP" b="1" dirty="0"/>
              <a:t>STEP 2</a:t>
            </a:r>
            <a:br>
              <a:rPr lang="en-US" altLang="ja-JP" b="1" dirty="0"/>
            </a:br>
            <a:r>
              <a:rPr lang="ja-JP" altLang="en-US" b="1" dirty="0"/>
              <a:t>導体損失の予測式構築</a:t>
            </a:r>
            <a:r>
              <a:rPr lang="ja-JP" altLang="en-US" dirty="0"/>
              <a:t> </a:t>
            </a:r>
            <a:endParaRPr lang="en-US" altLang="ja-JP" dirty="0"/>
          </a:p>
          <a:p>
            <a:r>
              <a:rPr lang="ja-JP" altLang="en-US" dirty="0"/>
              <a:t>・</a:t>
            </a:r>
            <a:r>
              <a:rPr lang="en-US" altLang="ja-JP" dirty="0"/>
              <a:t>Huray</a:t>
            </a:r>
            <a:r>
              <a:rPr lang="ja-JP" altLang="en-US" dirty="0"/>
              <a:t>モデル等へ</a:t>
            </a:r>
            <a:br>
              <a:rPr lang="en-US" altLang="ja-JP" dirty="0"/>
            </a:br>
            <a:r>
              <a:rPr lang="ja-JP" altLang="en-US" dirty="0"/>
              <a:t>形状データを適用</a:t>
            </a:r>
            <a:endParaRPr lang="en-US" altLang="ja-JP" dirty="0"/>
          </a:p>
          <a:p>
            <a:r>
              <a:rPr lang="ja-JP" altLang="en-US" dirty="0"/>
              <a:t>・物理的な損失予測式</a:t>
            </a:r>
            <a:br>
              <a:rPr lang="en-US" altLang="ja-JP" dirty="0"/>
            </a:br>
            <a:r>
              <a:rPr lang="ja-JP" altLang="en-US" dirty="0"/>
              <a:t>を導出</a:t>
            </a:r>
          </a:p>
        </p:txBody>
      </p:sp>
      <p:sp>
        <p:nvSpPr>
          <p:cNvPr id="10" name="テキスト ボックス 9">
            <a:extLst>
              <a:ext uri="{FF2B5EF4-FFF2-40B4-BE49-F238E27FC236}">
                <a16:creationId xmlns:a16="http://schemas.microsoft.com/office/drawing/2014/main" id="{EF3A654A-3A22-0B8B-1C7D-AEDDEEDBB76B}"/>
              </a:ext>
            </a:extLst>
          </p:cNvPr>
          <p:cNvSpPr txBox="1"/>
          <p:nvPr/>
        </p:nvSpPr>
        <p:spPr>
          <a:xfrm>
            <a:off x="6400799" y="1733458"/>
            <a:ext cx="2741773" cy="1477328"/>
          </a:xfrm>
          <a:prstGeom prst="rect">
            <a:avLst/>
          </a:prstGeom>
          <a:solidFill>
            <a:schemeClr val="bg1">
              <a:alpha val="70000"/>
            </a:schemeClr>
          </a:solidFill>
        </p:spPr>
        <p:txBody>
          <a:bodyPr wrap="square">
            <a:spAutoFit/>
          </a:bodyPr>
          <a:lstStyle/>
          <a:p>
            <a:r>
              <a:rPr lang="en-US" altLang="ja-JP" b="1" dirty="0"/>
              <a:t>STEP 3</a:t>
            </a:r>
            <a:br>
              <a:rPr lang="en-US" altLang="ja-JP" b="1" dirty="0"/>
            </a:br>
            <a:r>
              <a:rPr lang="ja-JP" altLang="en-US" b="1" dirty="0"/>
              <a:t>電磁界シミュレーション</a:t>
            </a:r>
            <a:r>
              <a:rPr lang="ja-JP" altLang="en-US" dirty="0"/>
              <a:t> </a:t>
            </a:r>
            <a:endParaRPr lang="en-US" altLang="ja-JP" dirty="0"/>
          </a:p>
          <a:p>
            <a:r>
              <a:rPr lang="ja-JP" altLang="en-US" dirty="0"/>
              <a:t>・</a:t>
            </a:r>
            <a:r>
              <a:rPr lang="en-US" altLang="ja-JP" dirty="0"/>
              <a:t>FDTD</a:t>
            </a:r>
            <a:r>
              <a:rPr lang="ja-JP" altLang="en-US" dirty="0"/>
              <a:t>解析等の実行</a:t>
            </a:r>
            <a:endParaRPr lang="en-US" altLang="ja-JP" dirty="0"/>
          </a:p>
          <a:p>
            <a:r>
              <a:rPr lang="ja-JP" altLang="en-US" dirty="0"/>
              <a:t>・実測値と予測モデルの妥当性を検証</a:t>
            </a:r>
          </a:p>
        </p:txBody>
      </p:sp>
      <p:pic>
        <p:nvPicPr>
          <p:cNvPr id="11" name="図 10">
            <a:extLst>
              <a:ext uri="{FF2B5EF4-FFF2-40B4-BE49-F238E27FC236}">
                <a16:creationId xmlns:a16="http://schemas.microsoft.com/office/drawing/2014/main" id="{00210E6F-E1EB-4412-6653-867B7E3AF174}"/>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72240" y="3876792"/>
            <a:ext cx="2970002" cy="1620000"/>
          </a:xfrm>
          <a:prstGeom prst="rect">
            <a:avLst/>
          </a:prstGeom>
        </p:spPr>
      </p:pic>
      <p:sp>
        <p:nvSpPr>
          <p:cNvPr id="14" name="テキスト ボックス 13">
            <a:extLst>
              <a:ext uri="{FF2B5EF4-FFF2-40B4-BE49-F238E27FC236}">
                <a16:creationId xmlns:a16="http://schemas.microsoft.com/office/drawing/2014/main" id="{CF196D41-C527-0B63-E544-3348F336C53E}"/>
              </a:ext>
            </a:extLst>
          </p:cNvPr>
          <p:cNvSpPr txBox="1"/>
          <p:nvPr/>
        </p:nvSpPr>
        <p:spPr>
          <a:xfrm>
            <a:off x="1" y="681037"/>
            <a:ext cx="9143998" cy="369332"/>
          </a:xfrm>
          <a:prstGeom prst="rect">
            <a:avLst/>
          </a:prstGeom>
          <a:solidFill>
            <a:schemeClr val="bg1">
              <a:alpha val="70000"/>
            </a:schemeClr>
          </a:solidFill>
        </p:spPr>
        <p:txBody>
          <a:bodyPr wrap="square">
            <a:spAutoFit/>
          </a:bodyPr>
          <a:lstStyle/>
          <a:p>
            <a:pPr algn="ctr"/>
            <a:r>
              <a:rPr lang="ja-JP" altLang="en-US" dirty="0"/>
              <a:t>目標：表面粗さによる損失を定量化し、高精度な伝送損失予測モデルを確立する</a:t>
            </a:r>
          </a:p>
        </p:txBody>
      </p:sp>
      <p:cxnSp>
        <p:nvCxnSpPr>
          <p:cNvPr id="18" name="直線矢印コネクタ 17">
            <a:extLst>
              <a:ext uri="{FF2B5EF4-FFF2-40B4-BE49-F238E27FC236}">
                <a16:creationId xmlns:a16="http://schemas.microsoft.com/office/drawing/2014/main" id="{C9CFEF48-0B87-E7F0-F5D3-BB6492BF2A43}"/>
              </a:ext>
            </a:extLst>
          </p:cNvPr>
          <p:cNvCxnSpPr>
            <a:cxnSpLocks/>
            <a:stCxn id="7" idx="3"/>
            <a:endCxn id="9" idx="1"/>
          </p:cNvCxnSpPr>
          <p:nvPr/>
        </p:nvCxnSpPr>
        <p:spPr>
          <a:xfrm>
            <a:off x="2570346" y="2472121"/>
            <a:ext cx="648639"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a:extLst>
              <a:ext uri="{FF2B5EF4-FFF2-40B4-BE49-F238E27FC236}">
                <a16:creationId xmlns:a16="http://schemas.microsoft.com/office/drawing/2014/main" id="{08A3703B-8F2B-D1F9-43DE-2C8DC9C4ACB4}"/>
              </a:ext>
            </a:extLst>
          </p:cNvPr>
          <p:cNvCxnSpPr>
            <a:cxnSpLocks/>
            <a:stCxn id="9" idx="3"/>
            <a:endCxn id="10" idx="1"/>
          </p:cNvCxnSpPr>
          <p:nvPr/>
        </p:nvCxnSpPr>
        <p:spPr>
          <a:xfrm>
            <a:off x="5870692" y="2472121"/>
            <a:ext cx="530107" cy="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6" name="&quot;禁止&quot;マーク 5">
            <a:extLst>
              <a:ext uri="{FF2B5EF4-FFF2-40B4-BE49-F238E27FC236}">
                <a16:creationId xmlns:a16="http://schemas.microsoft.com/office/drawing/2014/main" id="{3D9A258A-E6BD-7473-91EE-64C45D7DBA56}"/>
              </a:ext>
            </a:extLst>
          </p:cNvPr>
          <p:cNvSpPr/>
          <p:nvPr/>
        </p:nvSpPr>
        <p:spPr>
          <a:xfrm>
            <a:off x="0" y="3876792"/>
            <a:ext cx="1386250" cy="1386250"/>
          </a:xfrm>
          <a:prstGeom prst="noSmoking">
            <a:avLst>
              <a:gd name="adj" fmla="val 9416"/>
            </a:avLst>
          </a:prstGeom>
          <a:solidFill>
            <a:srgbClr val="FF000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円: 塗りつぶしなし 16">
            <a:extLst>
              <a:ext uri="{FF2B5EF4-FFF2-40B4-BE49-F238E27FC236}">
                <a16:creationId xmlns:a16="http://schemas.microsoft.com/office/drawing/2014/main" id="{6439F885-846D-9F93-3E66-8AEC7D6BF462}"/>
              </a:ext>
            </a:extLst>
          </p:cNvPr>
          <p:cNvSpPr/>
          <p:nvPr/>
        </p:nvSpPr>
        <p:spPr>
          <a:xfrm>
            <a:off x="1518490" y="3796401"/>
            <a:ext cx="1547031" cy="1547031"/>
          </a:xfrm>
          <a:prstGeom prst="donut">
            <a:avLst>
              <a:gd name="adj" fmla="val 7571"/>
            </a:avLst>
          </a:prstGeom>
          <a:solidFill>
            <a:srgbClr val="FF000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888384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35ED138-4C3E-EC33-9742-E1433EA4F423}"/>
              </a:ext>
            </a:extLst>
          </p:cNvPr>
          <p:cNvSpPr>
            <a:spLocks noGrp="1"/>
          </p:cNvSpPr>
          <p:nvPr>
            <p:ph type="title"/>
          </p:nvPr>
        </p:nvSpPr>
        <p:spPr>
          <a:xfrm>
            <a:off x="628650" y="211667"/>
            <a:ext cx="7886700" cy="624689"/>
          </a:xfrm>
        </p:spPr>
        <p:txBody>
          <a:bodyPr/>
          <a:lstStyle/>
          <a:p>
            <a:r>
              <a:rPr kumimoji="1" lang="ja-JP" altLang="en-US" dirty="0"/>
              <a:t>まとめ</a:t>
            </a:r>
          </a:p>
        </p:txBody>
      </p:sp>
      <p:sp>
        <p:nvSpPr>
          <p:cNvPr id="3" name="コンテンツ プレースホルダー 2">
            <a:extLst>
              <a:ext uri="{FF2B5EF4-FFF2-40B4-BE49-F238E27FC236}">
                <a16:creationId xmlns:a16="http://schemas.microsoft.com/office/drawing/2014/main" id="{30714B62-E7BD-C4AE-D609-D3A6EDF2DC15}"/>
              </a:ext>
            </a:extLst>
          </p:cNvPr>
          <p:cNvSpPr>
            <a:spLocks noGrp="1"/>
          </p:cNvSpPr>
          <p:nvPr>
            <p:ph idx="1"/>
          </p:nvPr>
        </p:nvSpPr>
        <p:spPr>
          <a:xfrm>
            <a:off x="628650" y="1413933"/>
            <a:ext cx="7886700" cy="4763030"/>
          </a:xfrm>
        </p:spPr>
        <p:txBody>
          <a:bodyPr>
            <a:normAutofit/>
          </a:bodyPr>
          <a:lstStyle/>
          <a:p>
            <a:pPr marL="0" indent="0">
              <a:buNone/>
            </a:pPr>
            <a:r>
              <a:rPr lang="en-US" altLang="ja-JP" sz="2000" b="1" dirty="0"/>
              <a:t>【</a:t>
            </a:r>
            <a:r>
              <a:rPr lang="ja-JP" altLang="en-US" sz="2000" b="1" dirty="0"/>
              <a:t>得られた成果</a:t>
            </a:r>
            <a:r>
              <a:rPr lang="en-US" altLang="ja-JP" sz="2000" b="1" dirty="0"/>
              <a:t>】</a:t>
            </a:r>
            <a:br>
              <a:rPr lang="en-US" altLang="ja-JP" sz="2000" b="1" dirty="0"/>
            </a:br>
            <a:r>
              <a:rPr lang="ja-JP" altLang="en-US" sz="2000" dirty="0"/>
              <a:t> </a:t>
            </a:r>
            <a:r>
              <a:rPr lang="en-US" altLang="ja-JP" sz="2000" dirty="0"/>
              <a:t>BCDR</a:t>
            </a:r>
            <a:r>
              <a:rPr lang="ja-JP" altLang="en-US" sz="2000" dirty="0"/>
              <a:t>法で</a:t>
            </a:r>
            <a:r>
              <a:rPr lang="en-US" altLang="ja-JP" sz="2000" dirty="0"/>
              <a:t>MEGTRON6</a:t>
            </a:r>
            <a:r>
              <a:rPr lang="ja-JP" altLang="en-US" sz="2000" dirty="0"/>
              <a:t>の実効導電率を広帯域測定</a:t>
            </a:r>
            <a:br>
              <a:rPr lang="en-US" altLang="ja-JP" sz="2000" dirty="0"/>
            </a:br>
            <a:r>
              <a:rPr lang="ja-JP" altLang="en-US" sz="2000" dirty="0"/>
              <a:t>表面粗さの影響により実効導電率が低下することを確認</a:t>
            </a:r>
            <a:br>
              <a:rPr lang="en-US" altLang="ja-JP" sz="2000" dirty="0"/>
            </a:br>
            <a:r>
              <a:rPr lang="ja-JP" altLang="en-US" sz="2000" dirty="0"/>
              <a:t>➡ </a:t>
            </a:r>
            <a:r>
              <a:rPr lang="ja-JP" altLang="en-US" sz="2000" b="1" dirty="0"/>
              <a:t>導体損失は理想モデルの </a:t>
            </a:r>
            <a:r>
              <a:rPr lang="en-US" altLang="ja-JP" sz="2000" b="1" dirty="0"/>
              <a:t>2.6</a:t>
            </a:r>
            <a:r>
              <a:rPr lang="ja-JP" altLang="en-US" sz="2000" b="1" dirty="0"/>
              <a:t>倍 </a:t>
            </a:r>
            <a:r>
              <a:rPr lang="en-US" altLang="ja-JP" sz="2000" b="1" dirty="0"/>
              <a:t>〜 4.6</a:t>
            </a:r>
            <a:r>
              <a:rPr lang="ja-JP" altLang="en-US" sz="2000" b="1" dirty="0"/>
              <a:t>倍 に増加</a:t>
            </a:r>
            <a:br>
              <a:rPr lang="en-US" altLang="ja-JP" sz="2000" b="1" dirty="0"/>
            </a:br>
            <a:r>
              <a:rPr lang="ja-JP" altLang="en-US" sz="2000" dirty="0"/>
              <a:t>（</a:t>
            </a:r>
            <a:r>
              <a:rPr lang="en-US" altLang="ja-JP" sz="2000" dirty="0"/>
              <a:t>67GHz</a:t>
            </a:r>
            <a:r>
              <a:rPr lang="ja-JP" altLang="en-US" sz="2000" dirty="0"/>
              <a:t>以下の範囲）</a:t>
            </a:r>
          </a:p>
          <a:p>
            <a:pPr marL="0" indent="0">
              <a:buNone/>
            </a:pPr>
            <a:r>
              <a:rPr lang="en-US" altLang="ja-JP" sz="2000" b="1" dirty="0"/>
              <a:t>【</a:t>
            </a:r>
            <a:r>
              <a:rPr lang="ja-JP" altLang="en-US" sz="2000" b="1" dirty="0"/>
              <a:t>今後の展開</a:t>
            </a:r>
            <a:r>
              <a:rPr lang="en-US" altLang="ja-JP" sz="2000" b="1" dirty="0"/>
              <a:t>】</a:t>
            </a:r>
            <a:br>
              <a:rPr lang="en-US" altLang="ja-JP" sz="2000" b="1" dirty="0"/>
            </a:br>
            <a:r>
              <a:rPr lang="ja-JP" altLang="en-US" sz="2000" dirty="0"/>
              <a:t>表面形状の定量化と、</a:t>
            </a:r>
            <a:br>
              <a:rPr lang="en-US" altLang="ja-JP" sz="2000" dirty="0"/>
            </a:br>
            <a:r>
              <a:rPr lang="en-US" altLang="ja-JP" sz="2000" dirty="0"/>
              <a:t>FDTD</a:t>
            </a:r>
            <a:r>
              <a:rPr lang="ja-JP" altLang="en-US" sz="2000" dirty="0"/>
              <a:t>解析等による高精度な伝送損失予測モデルの確立</a:t>
            </a:r>
          </a:p>
        </p:txBody>
      </p:sp>
      <p:sp>
        <p:nvSpPr>
          <p:cNvPr id="5" name="テキスト ボックス 4">
            <a:extLst>
              <a:ext uri="{FF2B5EF4-FFF2-40B4-BE49-F238E27FC236}">
                <a16:creationId xmlns:a16="http://schemas.microsoft.com/office/drawing/2014/main" id="{09D5122D-FF98-E525-29AE-5429508A096D}"/>
              </a:ext>
            </a:extLst>
          </p:cNvPr>
          <p:cNvSpPr txBox="1"/>
          <p:nvPr/>
        </p:nvSpPr>
        <p:spPr>
          <a:xfrm>
            <a:off x="0" y="836356"/>
            <a:ext cx="9144000" cy="369332"/>
          </a:xfrm>
          <a:prstGeom prst="rect">
            <a:avLst/>
          </a:prstGeom>
          <a:noFill/>
        </p:spPr>
        <p:txBody>
          <a:bodyPr wrap="square">
            <a:spAutoFit/>
          </a:bodyPr>
          <a:lstStyle/>
          <a:p>
            <a:pPr algn="ctr"/>
            <a:r>
              <a:rPr lang="ja-JP" altLang="en-US" dirty="0"/>
              <a:t>結論：高周波帯の回路設計には、表面粗さを考慮した導体損失の評価が不可欠</a:t>
            </a:r>
          </a:p>
        </p:txBody>
      </p:sp>
    </p:spTree>
    <p:extLst>
      <p:ext uri="{BB962C8B-B14F-4D97-AF65-F5344CB8AC3E}">
        <p14:creationId xmlns:p14="http://schemas.microsoft.com/office/powerpoint/2010/main" val="13650909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7E1B266-FF6C-D1E1-14D7-06EEE127AB13}"/>
              </a:ext>
            </a:extLst>
          </p:cNvPr>
          <p:cNvSpPr>
            <a:spLocks noGrp="1"/>
          </p:cNvSpPr>
          <p:nvPr>
            <p:ph type="title"/>
          </p:nvPr>
        </p:nvSpPr>
        <p:spPr>
          <a:xfrm>
            <a:off x="628650" y="158890"/>
            <a:ext cx="7886700" cy="624689"/>
          </a:xfrm>
        </p:spPr>
        <p:txBody>
          <a:bodyPr/>
          <a:lstStyle/>
          <a:p>
            <a:r>
              <a:rPr lang="ja-JP" altLang="en-US" dirty="0"/>
              <a:t>研究の背景</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293ED7EF-2D3A-4508-A86E-ECCCA1305A64}"/>
                  </a:ext>
                </a:extLst>
              </p:cNvPr>
              <p:cNvSpPr>
                <a:spLocks noGrp="1"/>
              </p:cNvSpPr>
              <p:nvPr>
                <p:ph idx="1"/>
              </p:nvPr>
            </p:nvSpPr>
            <p:spPr>
              <a:xfrm>
                <a:off x="628650" y="7152606"/>
                <a:ext cx="7886700" cy="5083454"/>
              </a:xfrm>
            </p:spPr>
            <p:txBody>
              <a:bodyPr>
                <a:normAutofit/>
              </a:bodyPr>
              <a:lstStyle/>
              <a:p>
                <a:r>
                  <a:rPr lang="en-US" altLang="ja-JP" sz="2000" dirty="0"/>
                  <a:t>AI,5G/6G</a:t>
                </a:r>
                <a:r>
                  <a:rPr lang="ja-JP" altLang="en-US" sz="2000" dirty="0"/>
                  <a:t>の次世代通信技術は高速で大容量データ送受信が必須</a:t>
                </a:r>
              </a:p>
              <a:p>
                <a:r>
                  <a:rPr lang="ja-JP" altLang="en-US" sz="2000" dirty="0"/>
                  <a:t>高周波ほど通信容量を大きくできる</a:t>
                </a:r>
                <a:br>
                  <a:rPr lang="en-US" altLang="ja-JP" sz="2000" dirty="0"/>
                </a:br>
                <a:r>
                  <a:rPr lang="ja-JP" altLang="en-US" sz="2000" dirty="0"/>
                  <a:t>→データセンターなどでは</a:t>
                </a:r>
                <a:r>
                  <a:rPr lang="en-US" altLang="ja-JP" sz="2000" dirty="0"/>
                  <a:t>100 GHz</a:t>
                </a:r>
                <a:r>
                  <a:rPr lang="ja-JP" altLang="en-US" sz="2000" dirty="0"/>
                  <a:t>帯での通信性能が必要</a:t>
                </a:r>
              </a:p>
              <a:p>
                <a:r>
                  <a:rPr lang="ja-JP" altLang="en-US" sz="2000" dirty="0"/>
                  <a:t>高周波になると信号減衰がある⇐</a:t>
                </a:r>
                <a:r>
                  <a:rPr lang="ja-JP" altLang="en-US" sz="2000" dirty="0">
                    <a:solidFill>
                      <a:srgbClr val="FF0000"/>
                    </a:solidFill>
                  </a:rPr>
                  <a:t>誘電損失</a:t>
                </a:r>
                <a14:m>
                  <m:oMath xmlns:m="http://schemas.openxmlformats.org/officeDocument/2006/math">
                    <m:sSub>
                      <m:sSubPr>
                        <m:ctrlPr>
                          <a:rPr lang="ja-JP" altLang="ja-JP" sz="2000"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ja-JP" sz="2000" i="1" kern="100">
                            <a:latin typeface="Cambria Math" panose="02040503050406030204" pitchFamily="18" charset="0"/>
                            <a:ea typeface="游明朝" panose="02020400000000000000" pitchFamily="18" charset="-128"/>
                            <a:cs typeface="Times New Roman" panose="02020603050405020304" pitchFamily="18" charset="0"/>
                          </a:rPr>
                          <m:t>𝛼</m:t>
                        </m:r>
                      </m:e>
                      <m:sub>
                        <m:r>
                          <a:rPr lang="en-US" altLang="ja-JP" sz="2000" i="1" kern="100">
                            <a:latin typeface="Cambria Math" panose="02040503050406030204" pitchFamily="18" charset="0"/>
                            <a:ea typeface="游明朝" panose="02020400000000000000" pitchFamily="18" charset="-128"/>
                            <a:cs typeface="Times New Roman" panose="02020603050405020304" pitchFamily="18" charset="0"/>
                          </a:rPr>
                          <m:t>𝑑</m:t>
                        </m:r>
                      </m:sub>
                    </m:sSub>
                  </m:oMath>
                </a14:m>
                <a:r>
                  <a:rPr lang="en-US" altLang="ja-JP" sz="2000" dirty="0"/>
                  <a:t> + </a:t>
                </a:r>
                <a:r>
                  <a:rPr lang="ja-JP" altLang="en-US" sz="2000" dirty="0">
                    <a:solidFill>
                      <a:srgbClr val="FF0000"/>
                    </a:solidFill>
                  </a:rPr>
                  <a:t>導体損失</a:t>
                </a:r>
                <a14:m>
                  <m:oMath xmlns:m="http://schemas.openxmlformats.org/officeDocument/2006/math">
                    <m:sSub>
                      <m:sSubPr>
                        <m:ctrlPr>
                          <a:rPr lang="en-US" altLang="ja-JP" sz="2000" i="1" dirty="0">
                            <a:latin typeface="Cambria Math" panose="02040503050406030204" pitchFamily="18" charset="0"/>
                            <a:ea typeface="XITS Math" panose="02000503000000000000" pitchFamily="50" charset="0"/>
                            <a:cs typeface="XITS Math" panose="02000503000000000000" pitchFamily="50" charset="0"/>
                          </a:rPr>
                        </m:ctrlPr>
                      </m:sSubPr>
                      <m:e>
                        <m:r>
                          <a:rPr lang="en-US" altLang="ja-JP" sz="2000" i="1" dirty="0">
                            <a:latin typeface="Cambria Math" panose="02040503050406030204" pitchFamily="18" charset="0"/>
                            <a:ea typeface="XITS Math" panose="02000503000000000000" pitchFamily="50" charset="0"/>
                            <a:cs typeface="XITS Math" panose="02000503000000000000" pitchFamily="50" charset="0"/>
                          </a:rPr>
                          <m:t>𝛼</m:t>
                        </m:r>
                      </m:e>
                      <m:sub>
                        <m:r>
                          <a:rPr lang="en-US" altLang="ja-JP" sz="2000" i="1" dirty="0" err="1">
                            <a:latin typeface="Cambria Math" panose="02040503050406030204" pitchFamily="18" charset="0"/>
                            <a:ea typeface="XITS Math" panose="02000503000000000000" pitchFamily="50" charset="0"/>
                            <a:cs typeface="XITS Math" panose="02000503000000000000" pitchFamily="50" charset="0"/>
                          </a:rPr>
                          <m:t>𝑐</m:t>
                        </m:r>
                      </m:sub>
                    </m:sSub>
                  </m:oMath>
                </a14:m>
                <a:endParaRPr lang="en-US" altLang="ja-JP" sz="2000" dirty="0"/>
              </a:p>
              <a:p>
                <a:r>
                  <a:rPr lang="ja-JP" altLang="en-US" sz="2000" dirty="0"/>
                  <a:t>従来：研究室内の誘電損失を測定・検討</a:t>
                </a:r>
              </a:p>
              <a:p>
                <a:r>
                  <a:rPr lang="ja-JP" altLang="en-US" sz="2000" dirty="0"/>
                  <a:t>課題：銅箔の表面粗さによる導体損失の定量的データが不足</a:t>
                </a:r>
                <a:endParaRPr lang="en-US" altLang="ja-JP" sz="2000" dirty="0"/>
              </a:p>
              <a:p>
                <a:r>
                  <a:rPr lang="ja-JP" altLang="en-US" sz="2000" dirty="0"/>
                  <a:t>基板と導体を接着するための表面粗さが導体損失に影響？</a:t>
                </a:r>
              </a:p>
            </p:txBody>
          </p:sp>
        </mc:Choice>
        <mc:Fallback xmlns="">
          <p:sp>
            <p:nvSpPr>
              <p:cNvPr id="3" name="コンテンツ プレースホルダー 2">
                <a:extLst>
                  <a:ext uri="{FF2B5EF4-FFF2-40B4-BE49-F238E27FC236}">
                    <a16:creationId xmlns:a16="http://schemas.microsoft.com/office/drawing/2014/main" id="{293ED7EF-2D3A-4508-A86E-ECCCA1305A64}"/>
                  </a:ext>
                </a:extLst>
              </p:cNvPr>
              <p:cNvSpPr>
                <a:spLocks noGrp="1" noRot="1" noChangeAspect="1" noMove="1" noResize="1" noEditPoints="1" noAdjustHandles="1" noChangeArrowheads="1" noChangeShapeType="1" noTextEdit="1"/>
              </p:cNvSpPr>
              <p:nvPr>
                <p:ph idx="1"/>
              </p:nvPr>
            </p:nvSpPr>
            <p:spPr>
              <a:xfrm>
                <a:off x="628650" y="7152606"/>
                <a:ext cx="7886700" cy="5083454"/>
              </a:xfrm>
              <a:blipFill>
                <a:blip r:embed="rId3"/>
                <a:stretch>
                  <a:fillRect l="-696" t="-1199"/>
                </a:stretch>
              </a:blipFill>
            </p:spPr>
            <p:txBody>
              <a:bodyPr/>
              <a:lstStyle/>
              <a:p>
                <a:r>
                  <a:rPr lang="ja-JP" altLang="en-US">
                    <a:noFill/>
                  </a:rPr>
                  <a:t> </a:t>
                </a:r>
              </a:p>
            </p:txBody>
          </p:sp>
        </mc:Fallback>
      </mc:AlternateContent>
      <p:grpSp>
        <p:nvGrpSpPr>
          <p:cNvPr id="14" name="グループ化 13">
            <a:extLst>
              <a:ext uri="{FF2B5EF4-FFF2-40B4-BE49-F238E27FC236}">
                <a16:creationId xmlns:a16="http://schemas.microsoft.com/office/drawing/2014/main" id="{C47B1B5D-1ED7-DEA5-9ED6-1C528D6C248D}"/>
              </a:ext>
            </a:extLst>
          </p:cNvPr>
          <p:cNvGrpSpPr/>
          <p:nvPr/>
        </p:nvGrpSpPr>
        <p:grpSpPr>
          <a:xfrm>
            <a:off x="-2611312" y="3900756"/>
            <a:ext cx="2225252" cy="1514475"/>
            <a:chOff x="2562065" y="4793114"/>
            <a:chExt cx="2225252" cy="1514475"/>
          </a:xfrm>
        </p:grpSpPr>
        <mc:AlternateContent xmlns:mc="http://schemas.openxmlformats.org/markup-compatibility/2006" xmlns:a14="http://schemas.microsoft.com/office/drawing/2010/main">
          <mc:Choice Requires="a14">
            <p:sp>
              <p:nvSpPr>
                <p:cNvPr id="7" name="オブジェクト 6">
                  <a:extLst>
                    <a:ext uri="{FF2B5EF4-FFF2-40B4-BE49-F238E27FC236}">
                      <a16:creationId xmlns:a16="http://schemas.microsoft.com/office/drawing/2014/main" id="{FF47969D-405F-8FAB-AA80-06CF86BC6C64}"/>
                    </a:ext>
                  </a:extLst>
                </p:cNvPr>
                <p:cNvSpPr txBox="1"/>
                <p:nvPr/>
              </p:nvSpPr>
              <p:spPr>
                <a:xfrm>
                  <a:off x="2715789" y="5586864"/>
                  <a:ext cx="2071528" cy="720725"/>
                </a:xfrm>
                <a:prstGeom prst="rect">
                  <a:avLst/>
                </a:prstGeom>
              </p:spPr>
              <p:txBody>
                <a:bodyPr>
                  <a:noAutofit/>
                </a:bodyPr>
                <a:lstStyle/>
                <a:p>
                  <a:pPr/>
                  <a14:m>
                    <m:oMathPara xmlns:m="http://schemas.openxmlformats.org/officeDocument/2006/math">
                      <m:oMathParaPr>
                        <m:jc m:val="left"/>
                      </m:oMathParaPr>
                      <m:oMath xmlns:m="http://schemas.openxmlformats.org/officeDocument/2006/math">
                        <m:sSub>
                          <m:sSubPr>
                            <m:ctrlPr>
                              <a:rPr lang="en-US" altLang="ja-JP" i="1" dirty="0" smtClean="0">
                                <a:latin typeface="Cambria Math" panose="02040503050406030204" pitchFamily="18" charset="0"/>
                                <a:ea typeface="XITS Math" panose="02000503000000000000" pitchFamily="50" charset="0"/>
                                <a:cs typeface="XITS Math" panose="02000503000000000000" pitchFamily="50" charset="0"/>
                              </a:rPr>
                            </m:ctrlPr>
                          </m:sSubPr>
                          <m:e>
                            <m:r>
                              <a:rPr lang="en-US" altLang="ja-JP" i="1" dirty="0" smtClean="0">
                                <a:latin typeface="Cambria Math" panose="02040503050406030204" pitchFamily="18" charset="0"/>
                                <a:ea typeface="XITS Math" panose="02000503000000000000" pitchFamily="50" charset="0"/>
                                <a:cs typeface="XITS Math" panose="02000503000000000000" pitchFamily="50" charset="0"/>
                              </a:rPr>
                              <m:t>𝛼</m:t>
                            </m:r>
                          </m:e>
                          <m:sub>
                            <m:r>
                              <a:rPr lang="en-US" altLang="ja-JP" i="1" dirty="0" err="1" smtClean="0">
                                <a:latin typeface="Cambria Math" panose="02040503050406030204" pitchFamily="18" charset="0"/>
                                <a:ea typeface="XITS Math" panose="02000503000000000000" pitchFamily="50" charset="0"/>
                                <a:cs typeface="XITS Math" panose="02000503000000000000" pitchFamily="50" charset="0"/>
                              </a:rPr>
                              <m:t>𝑐</m:t>
                            </m:r>
                          </m:sub>
                        </m:sSub>
                        <m:r>
                          <a:rPr lang="en-US" altLang="ja-JP" i="1" dirty="0" smtClean="0">
                            <a:latin typeface="Cambria Math" panose="02040503050406030204" pitchFamily="18" charset="0"/>
                            <a:ea typeface="XITS Math" panose="02000503000000000000" pitchFamily="50" charset="0"/>
                            <a:cs typeface="XITS Math" panose="02000503000000000000" pitchFamily="50" charset="0"/>
                          </a:rPr>
                          <m:t>=</m:t>
                        </m:r>
                        <m:f>
                          <m:fPr>
                            <m:ctrlPr>
                              <a:rPr lang="en-US" altLang="ja-JP" i="1" dirty="0" smtClean="0">
                                <a:latin typeface="Cambria Math" panose="02040503050406030204" pitchFamily="18" charset="0"/>
                                <a:ea typeface="XITS Math" panose="02000503000000000000" pitchFamily="50" charset="0"/>
                                <a:cs typeface="XITS Math" panose="02000503000000000000" pitchFamily="50" charset="0"/>
                              </a:rPr>
                            </m:ctrlPr>
                          </m:fPr>
                          <m:num>
                            <m:rad>
                              <m:radPr>
                                <m:degHide m:val="on"/>
                                <m:ctrlPr>
                                  <a:rPr lang="en-US" altLang="ja-JP" i="1" dirty="0" smtClean="0">
                                    <a:latin typeface="Cambria Math" panose="02040503050406030204" pitchFamily="18" charset="0"/>
                                    <a:ea typeface="XITS Math" panose="02000503000000000000" pitchFamily="50" charset="0"/>
                                    <a:cs typeface="XITS Math" panose="02000503000000000000" pitchFamily="50" charset="0"/>
                                  </a:rPr>
                                </m:ctrlPr>
                              </m:radPr>
                              <m:deg/>
                              <m:e>
                                <m:d>
                                  <m:dPr>
                                    <m:ctrlPr>
                                      <a:rPr lang="en-US" altLang="ja-JP" i="1" dirty="0" smtClean="0">
                                        <a:latin typeface="Cambria Math" panose="02040503050406030204" pitchFamily="18" charset="0"/>
                                        <a:ea typeface="XITS Math" panose="02000503000000000000" pitchFamily="50" charset="0"/>
                                        <a:cs typeface="XITS Math" panose="02000503000000000000" pitchFamily="50" charset="0"/>
                                      </a:rPr>
                                    </m:ctrlPr>
                                  </m:dPr>
                                  <m:e>
                                    <m:r>
                                      <a:rPr lang="en-US" altLang="ja-JP" i="1" dirty="0" smtClean="0">
                                        <a:latin typeface="Cambria Math" panose="02040503050406030204" pitchFamily="18" charset="0"/>
                                        <a:ea typeface="XITS Math" panose="02000503000000000000" pitchFamily="50" charset="0"/>
                                        <a:cs typeface="XITS Math" panose="02000503000000000000" pitchFamily="50" charset="0"/>
                                      </a:rPr>
                                      <m:t>𝜋</m:t>
                                    </m:r>
                                    <m:r>
                                      <a:rPr lang="en-US" altLang="ja-JP" i="1" dirty="0" smtClean="0">
                                        <a:latin typeface="Cambria Math" panose="02040503050406030204" pitchFamily="18" charset="0"/>
                                        <a:ea typeface="XITS Math" panose="02000503000000000000" pitchFamily="50" charset="0"/>
                                        <a:cs typeface="XITS Math" panose="02000503000000000000" pitchFamily="50" charset="0"/>
                                      </a:rPr>
                                      <m:t>𝑓</m:t>
                                    </m:r>
                                    <m:r>
                                      <a:rPr lang="en-US" altLang="ja-JP" i="1" dirty="0" smtClean="0">
                                        <a:latin typeface="Cambria Math" panose="02040503050406030204" pitchFamily="18" charset="0"/>
                                        <a:ea typeface="XITS Math" panose="02000503000000000000" pitchFamily="50" charset="0"/>
                                        <a:cs typeface="XITS Math" panose="02000503000000000000" pitchFamily="50" charset="0"/>
                                      </a:rPr>
                                      <m:t>𝜇</m:t>
                                    </m:r>
                                  </m:e>
                                </m:d>
                                <m:r>
                                  <m:rPr>
                                    <m:lit/>
                                  </m:rPr>
                                  <a:rPr lang="en-US" altLang="ja-JP" i="1" dirty="0" smtClean="0">
                                    <a:latin typeface="Cambria Math" panose="02040503050406030204" pitchFamily="18" charset="0"/>
                                    <a:ea typeface="XITS Math" panose="02000503000000000000" pitchFamily="50" charset="0"/>
                                    <a:cs typeface="XITS Math" panose="02000503000000000000" pitchFamily="50" charset="0"/>
                                  </a:rPr>
                                  <m:t>/</m:t>
                                </m:r>
                                <m:r>
                                  <a:rPr lang="en-US" altLang="ja-JP" i="1" dirty="0" smtClean="0">
                                    <a:latin typeface="Cambria Math" panose="02040503050406030204" pitchFamily="18" charset="0"/>
                                    <a:ea typeface="XITS Math" panose="02000503000000000000" pitchFamily="50" charset="0"/>
                                    <a:cs typeface="XITS Math" panose="02000503000000000000" pitchFamily="50" charset="0"/>
                                  </a:rPr>
                                  <m:t>𝜎</m:t>
                                </m:r>
                              </m:e>
                            </m:rad>
                          </m:num>
                          <m:den>
                            <m:sSub>
                              <m:sSubPr>
                                <m:ctrlPr>
                                  <a:rPr lang="en-US" altLang="ja-JP" i="1" dirty="0" smtClean="0">
                                    <a:latin typeface="Cambria Math" panose="02040503050406030204" pitchFamily="18" charset="0"/>
                                    <a:ea typeface="XITS Math" panose="02000503000000000000" pitchFamily="50" charset="0"/>
                                    <a:cs typeface="XITS Math" panose="02000503000000000000" pitchFamily="50" charset="0"/>
                                  </a:rPr>
                                </m:ctrlPr>
                              </m:sSubPr>
                              <m:e>
                                <m:r>
                                  <a:rPr lang="en-US" altLang="ja-JP" i="1" dirty="0" smtClean="0">
                                    <a:latin typeface="Cambria Math" panose="02040503050406030204" pitchFamily="18" charset="0"/>
                                    <a:ea typeface="XITS Math" panose="02000503000000000000" pitchFamily="50" charset="0"/>
                                    <a:cs typeface="XITS Math" panose="02000503000000000000" pitchFamily="50" charset="0"/>
                                  </a:rPr>
                                  <m:t>𝑍</m:t>
                                </m:r>
                              </m:e>
                              <m:sub>
                                <m:r>
                                  <a:rPr lang="en-US" altLang="ja-JP" i="1" dirty="0" smtClean="0">
                                    <a:latin typeface="Cambria Math" panose="02040503050406030204" pitchFamily="18" charset="0"/>
                                    <a:ea typeface="XITS Math" panose="02000503000000000000" pitchFamily="50" charset="0"/>
                                    <a:cs typeface="XITS Math" panose="02000503000000000000" pitchFamily="50" charset="0"/>
                                  </a:rPr>
                                  <m:t>0</m:t>
                                </m:r>
                              </m:sub>
                            </m:sSub>
                            <m:r>
                              <a:rPr lang="en-US" altLang="ja-JP" i="1" dirty="0" smtClean="0">
                                <a:latin typeface="Cambria Math" panose="02040503050406030204" pitchFamily="18" charset="0"/>
                                <a:ea typeface="XITS Math" panose="02000503000000000000" pitchFamily="50" charset="0"/>
                                <a:cs typeface="XITS Math" panose="02000503000000000000" pitchFamily="50" charset="0"/>
                              </a:rPr>
                              <m:t>𝑊</m:t>
                            </m:r>
                          </m:den>
                        </m:f>
                      </m:oMath>
                    </m:oMathPara>
                  </a14:m>
                  <a:endParaRPr lang="ja-JP" altLang="ja-JP" dirty="0">
                    <a:latin typeface="XITS Math" panose="02000503000000000000" pitchFamily="50" charset="0"/>
                    <a:cs typeface="XITS Math" panose="02000503000000000000" pitchFamily="50" charset="0"/>
                  </a:endParaRPr>
                </a:p>
              </p:txBody>
            </p:sp>
          </mc:Choice>
          <mc:Fallback xmlns="">
            <p:sp>
              <p:nvSpPr>
                <p:cNvPr id="7" name="オブジェクト 6">
                  <a:extLst>
                    <a:ext uri="{FF2B5EF4-FFF2-40B4-BE49-F238E27FC236}">
                      <a16:creationId xmlns:a16="http://schemas.microsoft.com/office/drawing/2014/main" id="{FF47969D-405F-8FAB-AA80-06CF86BC6C64}"/>
                    </a:ext>
                  </a:extLst>
                </p:cNvPr>
                <p:cNvSpPr txBox="1">
                  <a:spLocks noRot="1" noChangeAspect="1" noMove="1" noResize="1" noEditPoints="1" noAdjustHandles="1" noChangeArrowheads="1" noChangeShapeType="1" noTextEdit="1"/>
                </p:cNvSpPr>
                <p:nvPr/>
              </p:nvSpPr>
              <p:spPr>
                <a:xfrm>
                  <a:off x="2715789" y="5586864"/>
                  <a:ext cx="2071528" cy="720725"/>
                </a:xfrm>
                <a:prstGeom prst="rect">
                  <a:avLst/>
                </a:prstGeom>
                <a:blipFill>
                  <a:blip r:embed="rId5"/>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8" name="オブジェクト 7">
                  <a:extLst>
                    <a:ext uri="{FF2B5EF4-FFF2-40B4-BE49-F238E27FC236}">
                      <a16:creationId xmlns:a16="http://schemas.microsoft.com/office/drawing/2014/main" id="{32DE8883-44BA-999C-850B-6A0EDFC9C0D0}"/>
                    </a:ext>
                  </a:extLst>
                </p:cNvPr>
                <p:cNvSpPr txBox="1"/>
                <p:nvPr/>
              </p:nvSpPr>
              <p:spPr>
                <a:xfrm>
                  <a:off x="2562065" y="4793114"/>
                  <a:ext cx="2225252" cy="793750"/>
                </a:xfrm>
                <a:prstGeom prst="rect">
                  <a:avLst/>
                </a:prstGeom>
              </p:spPr>
              <p:txBody>
                <a:bodyPr>
                  <a:normAutofit/>
                </a:bodyPr>
                <a:lstStyle/>
                <a:p>
                  <a:pPr>
                    <a:lnSpc>
                      <a:spcPct val="107000"/>
                    </a:lnSpc>
                    <a:spcAft>
                      <a:spcPts val="800"/>
                    </a:spcAft>
                    <a:buNone/>
                  </a:pPr>
                  <a14:m>
                    <m:oMathPara xmlns:m="http://schemas.openxmlformats.org/officeDocument/2006/math">
                      <m:oMathParaPr>
                        <m:jc m:val="centerGroup"/>
                      </m:oMathParaPr>
                      <m:oMath xmlns:m="http://schemas.openxmlformats.org/officeDocument/2006/math">
                        <m:sSub>
                          <m:sSubPr>
                            <m:ctrlPr>
                              <a:rPr lang="ja-JP" altLang="ja-JP"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ja-JP" i="1" kern="100">
                                <a:latin typeface="Cambria Math" panose="02040503050406030204" pitchFamily="18" charset="0"/>
                                <a:ea typeface="游明朝" panose="02020400000000000000" pitchFamily="18" charset="-128"/>
                                <a:cs typeface="Times New Roman" panose="02020603050405020304" pitchFamily="18" charset="0"/>
                              </a:rPr>
                              <m:t>𝛼</m:t>
                            </m:r>
                          </m:e>
                          <m:sub>
                            <m:r>
                              <a:rPr lang="en-US" altLang="ja-JP" i="1" kern="100">
                                <a:latin typeface="Cambria Math" panose="02040503050406030204" pitchFamily="18" charset="0"/>
                                <a:ea typeface="游明朝" panose="02020400000000000000" pitchFamily="18" charset="-128"/>
                                <a:cs typeface="Times New Roman" panose="02020603050405020304" pitchFamily="18" charset="0"/>
                              </a:rPr>
                              <m:t>𝑑</m:t>
                            </m:r>
                          </m:sub>
                        </m:sSub>
                        <m:r>
                          <a:rPr lang="en-US" altLang="ja-JP" i="1" kern="100">
                            <a:latin typeface="Cambria Math" panose="02040503050406030204" pitchFamily="18" charset="0"/>
                            <a:ea typeface="游明朝" panose="02020400000000000000" pitchFamily="18" charset="-128"/>
                            <a:cs typeface="Times New Roman" panose="02020603050405020304" pitchFamily="18" charset="0"/>
                          </a:rPr>
                          <m:t>=</m:t>
                        </m:r>
                        <m:f>
                          <m:fPr>
                            <m:ctrlPr>
                              <a:rPr lang="ja-JP" altLang="ja-JP" i="1" kern="100">
                                <a:latin typeface="Cambria Math" panose="02040503050406030204" pitchFamily="18" charset="0"/>
                                <a:ea typeface="Cambria Math" panose="02040503050406030204" pitchFamily="18" charset="0"/>
                                <a:cs typeface="Times New Roman" panose="02020603050405020304" pitchFamily="18" charset="0"/>
                              </a:rPr>
                            </m:ctrlPr>
                          </m:fPr>
                          <m:num>
                            <m:r>
                              <a:rPr lang="en-US" altLang="ja-JP" i="1" kern="100">
                                <a:latin typeface="Cambria Math" panose="02040503050406030204" pitchFamily="18" charset="0"/>
                                <a:ea typeface="游明朝" panose="02020400000000000000" pitchFamily="18" charset="-128"/>
                                <a:cs typeface="Times New Roman" panose="02020603050405020304" pitchFamily="18" charset="0"/>
                              </a:rPr>
                              <m:t>𝜋</m:t>
                            </m:r>
                            <m:r>
                              <a:rPr lang="en-US" altLang="ja-JP" i="1" kern="100">
                                <a:latin typeface="Cambria Math" panose="02040503050406030204" pitchFamily="18" charset="0"/>
                                <a:ea typeface="游明朝" panose="02020400000000000000" pitchFamily="18" charset="-128"/>
                                <a:cs typeface="Times New Roman" panose="02020603050405020304" pitchFamily="18" charset="0"/>
                              </a:rPr>
                              <m:t>𝑓</m:t>
                            </m:r>
                            <m:rad>
                              <m:radPr>
                                <m:degHide m:val="on"/>
                                <m:ctrlPr>
                                  <a:rPr lang="ja-JP" altLang="ja-JP" i="1" kern="100">
                                    <a:latin typeface="Cambria Math" panose="02040503050406030204" pitchFamily="18" charset="0"/>
                                    <a:ea typeface="Cambria Math" panose="02040503050406030204" pitchFamily="18" charset="0"/>
                                    <a:cs typeface="Times New Roman" panose="02020603050405020304" pitchFamily="18" charset="0"/>
                                  </a:rPr>
                                </m:ctrlPr>
                              </m:radPr>
                              <m:deg/>
                              <m:e>
                                <m:sSub>
                                  <m:sSubPr>
                                    <m:ctrlPr>
                                      <a:rPr lang="ja-JP" altLang="ja-JP"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ja-JP" i="1" kern="100">
                                        <a:latin typeface="Cambria Math" panose="02040503050406030204" pitchFamily="18" charset="0"/>
                                        <a:ea typeface="游明朝" panose="02020400000000000000" pitchFamily="18" charset="-128"/>
                                        <a:cs typeface="Times New Roman" panose="02020603050405020304" pitchFamily="18" charset="0"/>
                                      </a:rPr>
                                      <m:t>𝜖</m:t>
                                    </m:r>
                                  </m:e>
                                  <m:sub>
                                    <m:r>
                                      <m:rPr>
                                        <m:nor/>
                                      </m:rPr>
                                      <a:rPr lang="en-US" altLang="ja-JP" kern="100">
                                        <a:latin typeface="Cambria Math" panose="02040503050406030204" pitchFamily="18" charset="0"/>
                                        <a:ea typeface="游明朝" panose="02020400000000000000" pitchFamily="18" charset="-128"/>
                                        <a:cs typeface="Times New Roman" panose="02020603050405020304" pitchFamily="18" charset="0"/>
                                      </a:rPr>
                                      <m:t>eff</m:t>
                                    </m:r>
                                  </m:sub>
                                </m:sSub>
                              </m:e>
                            </m:rad>
                          </m:num>
                          <m:den>
                            <m:r>
                              <a:rPr lang="en-US" altLang="ja-JP" i="1" kern="100">
                                <a:latin typeface="Cambria Math" panose="02040503050406030204" pitchFamily="18" charset="0"/>
                                <a:ea typeface="游明朝" panose="02020400000000000000" pitchFamily="18" charset="-128"/>
                                <a:cs typeface="Times New Roman" panose="02020603050405020304" pitchFamily="18" charset="0"/>
                              </a:rPr>
                              <m:t>𝑐</m:t>
                            </m:r>
                          </m:den>
                        </m:f>
                        <m:func>
                          <m:funcPr>
                            <m:ctrlPr>
                              <a:rPr lang="ja-JP" altLang="ja-JP" i="1" kern="100">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lang="en-US" altLang="ja-JP" i="0" kern="100">
                                <a:latin typeface="Cambria Math" panose="02040503050406030204" pitchFamily="18" charset="0"/>
                                <a:ea typeface="游明朝" panose="02020400000000000000" pitchFamily="18" charset="-128"/>
                                <a:cs typeface="Times New Roman" panose="02020603050405020304" pitchFamily="18" charset="0"/>
                              </a:rPr>
                              <m:t>tan</m:t>
                            </m:r>
                          </m:fName>
                          <m:e>
                            <m:r>
                              <a:rPr lang="en-US" altLang="ja-JP" i="1" kern="100">
                                <a:latin typeface="Cambria Math" panose="02040503050406030204" pitchFamily="18" charset="0"/>
                                <a:ea typeface="游明朝" panose="02020400000000000000" pitchFamily="18" charset="-128"/>
                                <a:cs typeface="Times New Roman" panose="02020603050405020304" pitchFamily="18" charset="0"/>
                              </a:rPr>
                              <m:t>𝛿</m:t>
                            </m:r>
                          </m:e>
                        </m:func>
                      </m:oMath>
                    </m:oMathPara>
                  </a14:m>
                  <a:endParaRPr lang="ja-JP" altLang="ja-JP" i="1" kern="100">
                    <a:latin typeface="游明朝" panose="02020400000000000000" pitchFamily="18" charset="-128"/>
                    <a:ea typeface="游明朝" panose="02020400000000000000" pitchFamily="18" charset="-128"/>
                    <a:cs typeface="Times New Roman" panose="02020603050405020304" pitchFamily="18" charset="0"/>
                  </a:endParaRPr>
                </a:p>
              </p:txBody>
            </p:sp>
          </mc:Choice>
          <mc:Fallback xmlns="">
            <p:sp>
              <p:nvSpPr>
                <p:cNvPr id="8" name="オブジェクト 7">
                  <a:extLst>
                    <a:ext uri="{FF2B5EF4-FFF2-40B4-BE49-F238E27FC236}">
                      <a16:creationId xmlns:a16="http://schemas.microsoft.com/office/drawing/2014/main" id="{32DE8883-44BA-999C-850B-6A0EDFC9C0D0}"/>
                    </a:ext>
                  </a:extLst>
                </p:cNvPr>
                <p:cNvSpPr txBox="1">
                  <a:spLocks noRot="1" noChangeAspect="1" noMove="1" noResize="1" noEditPoints="1" noAdjustHandles="1" noChangeArrowheads="1" noChangeShapeType="1" noTextEdit="1"/>
                </p:cNvSpPr>
                <p:nvPr/>
              </p:nvSpPr>
              <p:spPr>
                <a:xfrm>
                  <a:off x="2562065" y="4793114"/>
                  <a:ext cx="2225252" cy="793750"/>
                </a:xfrm>
                <a:prstGeom prst="rect">
                  <a:avLst/>
                </a:prstGeom>
                <a:blipFill>
                  <a:blip r:embed="rId6"/>
                  <a:stretch>
                    <a:fillRect/>
                  </a:stretch>
                </a:blipFill>
              </p:spPr>
              <p:txBody>
                <a:bodyPr/>
                <a:lstStyle/>
                <a:p>
                  <a:r>
                    <a:rPr lang="en-US">
                      <a:noFill/>
                    </a:rPr>
                    <a:t> </a:t>
                  </a:r>
                </a:p>
              </p:txBody>
            </p:sp>
          </mc:Fallback>
        </mc:AlternateContent>
      </p:grpSp>
      <p:pic>
        <p:nvPicPr>
          <p:cNvPr id="15" name="図 14" descr="ダイアグラム&#10;&#10;AI 生成コンテンツは誤りを含む可能性があります。">
            <a:extLst>
              <a:ext uri="{FF2B5EF4-FFF2-40B4-BE49-F238E27FC236}">
                <a16:creationId xmlns:a16="http://schemas.microsoft.com/office/drawing/2014/main" id="{46AC7350-25D3-6F56-D90F-FF807FEF502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3550421"/>
            <a:ext cx="4211249" cy="2350465"/>
          </a:xfrm>
          <a:prstGeom prst="rect">
            <a:avLst/>
          </a:prstGeom>
        </p:spPr>
      </p:pic>
      <p:pic>
        <p:nvPicPr>
          <p:cNvPr id="5" name="図 4">
            <a:extLst>
              <a:ext uri="{FF2B5EF4-FFF2-40B4-BE49-F238E27FC236}">
                <a16:creationId xmlns:a16="http://schemas.microsoft.com/office/drawing/2014/main" id="{BA9B0F90-4779-4334-C266-244E5732C98F}"/>
              </a:ext>
            </a:extLst>
          </p:cNvPr>
          <p:cNvPicPr>
            <a:picLocks noChangeAspect="1"/>
          </p:cNvPicPr>
          <p:nvPr/>
        </p:nvPicPr>
        <p:blipFill>
          <a:blip r:embed="rId8">
            <a:extLst>
              <a:ext uri="{28A0092B-C50C-407E-A947-70E740481C1C}">
                <a14:useLocalDpi xmlns:a14="http://schemas.microsoft.com/office/drawing/2010/main" val="0"/>
              </a:ext>
            </a:extLst>
          </a:blip>
          <a:srcRect t="10879" b="10879"/>
          <a:stretch/>
        </p:blipFill>
        <p:spPr>
          <a:xfrm>
            <a:off x="4119556" y="3720870"/>
            <a:ext cx="5011340" cy="2138706"/>
          </a:xfrm>
          <a:prstGeom prst="rect">
            <a:avLst/>
          </a:prstGeom>
        </p:spPr>
      </p:pic>
      <p:sp>
        <p:nvSpPr>
          <p:cNvPr id="9" name="四角形: 角を丸くする 8">
            <a:extLst>
              <a:ext uri="{FF2B5EF4-FFF2-40B4-BE49-F238E27FC236}">
                <a16:creationId xmlns:a16="http://schemas.microsoft.com/office/drawing/2014/main" id="{63BE62EA-0325-6398-4D43-877843FE654A}"/>
              </a:ext>
            </a:extLst>
          </p:cNvPr>
          <p:cNvSpPr/>
          <p:nvPr/>
        </p:nvSpPr>
        <p:spPr>
          <a:xfrm>
            <a:off x="1065303" y="5888997"/>
            <a:ext cx="1988950" cy="321565"/>
          </a:xfrm>
          <a:prstGeom prst="round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損失のイメージ</a:t>
            </a:r>
            <a:endParaRPr kumimoji="1" lang="ja-JP" altLang="en-US" dirty="0">
              <a:solidFill>
                <a:schemeClr val="tx1"/>
              </a:solidFill>
            </a:endParaRPr>
          </a:p>
        </p:txBody>
      </p:sp>
      <p:sp>
        <p:nvSpPr>
          <p:cNvPr id="10" name="四角形: 角を丸くする 9">
            <a:extLst>
              <a:ext uri="{FF2B5EF4-FFF2-40B4-BE49-F238E27FC236}">
                <a16:creationId xmlns:a16="http://schemas.microsoft.com/office/drawing/2014/main" id="{C8613304-21EC-5493-C4C7-826CC5722316}"/>
              </a:ext>
            </a:extLst>
          </p:cNvPr>
          <p:cNvSpPr/>
          <p:nvPr/>
        </p:nvSpPr>
        <p:spPr>
          <a:xfrm>
            <a:off x="5224104" y="5859576"/>
            <a:ext cx="2802242" cy="321565"/>
          </a:xfrm>
          <a:prstGeom prst="round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高周波化のイメージ</a:t>
            </a:r>
            <a:endParaRPr kumimoji="1" lang="ja-JP" altLang="en-US" dirty="0">
              <a:solidFill>
                <a:schemeClr val="tx1"/>
              </a:solidFill>
            </a:endParaRPr>
          </a:p>
        </p:txBody>
      </p:sp>
      <p:sp>
        <p:nvSpPr>
          <p:cNvPr id="6" name="テキスト ボックス 5">
            <a:extLst>
              <a:ext uri="{FF2B5EF4-FFF2-40B4-BE49-F238E27FC236}">
                <a16:creationId xmlns:a16="http://schemas.microsoft.com/office/drawing/2014/main" id="{AAFEC88A-5737-2CAA-3B93-6F832619D896}"/>
              </a:ext>
            </a:extLst>
          </p:cNvPr>
          <p:cNvSpPr txBox="1"/>
          <p:nvPr/>
        </p:nvSpPr>
        <p:spPr>
          <a:xfrm>
            <a:off x="0" y="752560"/>
            <a:ext cx="9144000" cy="646331"/>
          </a:xfrm>
          <a:prstGeom prst="rect">
            <a:avLst/>
          </a:prstGeom>
          <a:noFill/>
        </p:spPr>
        <p:txBody>
          <a:bodyPr wrap="square">
            <a:spAutoFit/>
          </a:bodyPr>
          <a:lstStyle/>
          <a:p>
            <a:pPr algn="ctr"/>
            <a:r>
              <a:rPr lang="en-US" altLang="ja-JP" dirty="0"/>
              <a:t>100 GHz</a:t>
            </a:r>
            <a:r>
              <a:rPr lang="ja-JP" altLang="en-US" dirty="0"/>
              <a:t>帯へ向けた信号減衰の抑制には、</a:t>
            </a:r>
            <a:br>
              <a:rPr lang="en-US" altLang="ja-JP" dirty="0"/>
            </a:br>
            <a:r>
              <a:rPr lang="ja-JP" altLang="en-US" dirty="0"/>
              <a:t>未解明な「表面粗さによる導体損失」の評価が不可欠</a:t>
            </a:r>
          </a:p>
        </p:txBody>
      </p:sp>
      <p:sp>
        <p:nvSpPr>
          <p:cNvPr id="12" name="テキスト ボックス 11">
            <a:extLst>
              <a:ext uri="{FF2B5EF4-FFF2-40B4-BE49-F238E27FC236}">
                <a16:creationId xmlns:a16="http://schemas.microsoft.com/office/drawing/2014/main" id="{48FB10B0-2A6A-CA48-6906-83DA192A37DB}"/>
              </a:ext>
            </a:extLst>
          </p:cNvPr>
          <p:cNvSpPr txBox="1"/>
          <p:nvPr/>
        </p:nvSpPr>
        <p:spPr>
          <a:xfrm>
            <a:off x="160867" y="1594731"/>
            <a:ext cx="4411133" cy="923330"/>
          </a:xfrm>
          <a:prstGeom prst="rect">
            <a:avLst/>
          </a:prstGeom>
          <a:noFill/>
        </p:spPr>
        <p:txBody>
          <a:bodyPr wrap="square">
            <a:spAutoFit/>
          </a:bodyPr>
          <a:lstStyle/>
          <a:p>
            <a:r>
              <a:rPr lang="ja-JP" altLang="en-US" b="1" dirty="0"/>
              <a:t>社会背景</a:t>
            </a:r>
            <a:br>
              <a:rPr lang="en-US" altLang="ja-JP" b="1" dirty="0"/>
            </a:br>
            <a:r>
              <a:rPr lang="en-US" altLang="ja-JP" dirty="0"/>
              <a:t> AI</a:t>
            </a:r>
            <a:r>
              <a:rPr lang="ja-JP" altLang="en-US" dirty="0"/>
              <a:t>、</a:t>
            </a:r>
            <a:r>
              <a:rPr lang="en-US" altLang="ja-JP" dirty="0"/>
              <a:t>5G/Beyond 5G</a:t>
            </a:r>
            <a:r>
              <a:rPr lang="ja-JP" altLang="en-US" dirty="0"/>
              <a:t>の進展</a:t>
            </a:r>
            <a:br>
              <a:rPr lang="en-US" altLang="ja-JP" dirty="0"/>
            </a:br>
            <a:r>
              <a:rPr lang="ja-JP" altLang="en-US" dirty="0"/>
              <a:t>➡ </a:t>
            </a:r>
            <a:r>
              <a:rPr lang="en-US" altLang="ja-JP" b="1" dirty="0"/>
              <a:t>100 GHz</a:t>
            </a:r>
            <a:r>
              <a:rPr lang="ja-JP" altLang="en-US" b="1" dirty="0"/>
              <a:t>帯</a:t>
            </a:r>
            <a:r>
              <a:rPr lang="ja-JP" altLang="en-US" dirty="0"/>
              <a:t>の利用へ </a:t>
            </a:r>
          </a:p>
        </p:txBody>
      </p:sp>
      <mc:AlternateContent xmlns:mc="http://schemas.openxmlformats.org/markup-compatibility/2006" xmlns:a14="http://schemas.microsoft.com/office/drawing/2010/main">
        <mc:Choice Requires="a14">
          <p:sp>
            <p:nvSpPr>
              <p:cNvPr id="13" name="Rectangle 1">
                <a:extLst>
                  <a:ext uri="{FF2B5EF4-FFF2-40B4-BE49-F238E27FC236}">
                    <a16:creationId xmlns:a16="http://schemas.microsoft.com/office/drawing/2014/main" id="{DEEB8054-445F-01C7-E1DB-9CF3186CB54D}"/>
                  </a:ext>
                </a:extLst>
              </p:cNvPr>
              <p:cNvSpPr>
                <a:spLocks noChangeArrowheads="1"/>
              </p:cNvSpPr>
              <p:nvPr/>
            </p:nvSpPr>
            <p:spPr bwMode="auto">
              <a:xfrm>
                <a:off x="4549175" y="1617815"/>
                <a:ext cx="4273799" cy="877163"/>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none" lIns="91440" tIns="0" rIns="91440" bIns="45720" numCol="1" anchor="ctr" anchorCtr="0" compatLnSpc="1">
                <a:prstTxWarp prst="textNoShape">
                  <a:avLst/>
                </a:prstTxWarp>
                <a:spAutoFit/>
              </a:bodyPr>
              <a:lstStyle/>
              <a:p>
                <a:pPr lvl="0" eaLnBrk="0" fontAlgn="base" hangingPunct="0">
                  <a:spcBef>
                    <a:spcPct val="0"/>
                  </a:spcBef>
                  <a:spcAft>
                    <a:spcPct val="0"/>
                  </a:spcAft>
                </a:pPr>
                <a:r>
                  <a:rPr kumimoji="0" lang="ja-JP" altLang="ja-JP" sz="1800" b="1" i="0" u="none" strike="noStrike" cap="none" normalizeH="0" baseline="0" dirty="0">
                    <a:ln>
                      <a:noFill/>
                    </a:ln>
                    <a:solidFill>
                      <a:schemeClr val="tx1"/>
                    </a:solidFill>
                    <a:effectLst/>
                    <a:latin typeface="+mn-ea"/>
                  </a:rPr>
                  <a:t>技術的課題</a:t>
                </a:r>
                <a:br>
                  <a:rPr kumimoji="0" lang="en-US" altLang="ja-JP" sz="1800" b="1" i="0" u="none" strike="noStrike" cap="none" normalizeH="0" baseline="0" dirty="0">
                    <a:ln>
                      <a:noFill/>
                    </a:ln>
                    <a:solidFill>
                      <a:schemeClr val="tx1"/>
                    </a:solidFill>
                    <a:effectLst/>
                    <a:latin typeface="+mn-ea"/>
                  </a:rPr>
                </a:br>
                <a:r>
                  <a:rPr kumimoji="0" lang="ja-JP" altLang="ja-JP" sz="1800" b="0" i="0" u="none" strike="noStrike" cap="none" normalizeH="0" baseline="0" dirty="0">
                    <a:ln>
                      <a:noFill/>
                    </a:ln>
                    <a:solidFill>
                      <a:schemeClr val="tx1"/>
                    </a:solidFill>
                    <a:effectLst/>
                    <a:latin typeface="+mn-ea"/>
                  </a:rPr>
                  <a:t>高周波化に伴う信号減衰の増大</a:t>
                </a:r>
                <a:br>
                  <a:rPr kumimoji="0" lang="en-US" altLang="ja-JP" sz="1800" b="0" i="0" u="none" strike="noStrike" cap="none" normalizeH="0" baseline="0" dirty="0">
                    <a:ln>
                      <a:noFill/>
                    </a:ln>
                    <a:solidFill>
                      <a:schemeClr val="tx1"/>
                    </a:solidFill>
                    <a:effectLst/>
                    <a:latin typeface="+mn-ea"/>
                  </a:rPr>
                </a:br>
                <a:r>
                  <a:rPr kumimoji="0" lang="ja-JP" altLang="ja-JP" sz="1800" b="0" i="0" u="none" strike="noStrike" cap="none" normalizeH="0" baseline="0" dirty="0">
                    <a:ln>
                      <a:noFill/>
                    </a:ln>
                    <a:solidFill>
                      <a:schemeClr val="tx1"/>
                    </a:solidFill>
                    <a:effectLst/>
                    <a:latin typeface="+mn-ea"/>
                  </a:rPr>
                  <a:t>（</a:t>
                </a:r>
                <a14:m>
                  <m:oMath xmlns:m="http://schemas.openxmlformats.org/officeDocument/2006/math">
                    <m:r>
                      <m:rPr>
                        <m:nor/>
                      </m:rPr>
                      <a:rPr kumimoji="0" lang="zh-TW" altLang="en-US" dirty="0">
                        <a:latin typeface="+mn-ea"/>
                      </a:rPr>
                      <m:t>全損失</m:t>
                    </m:r>
                    <m:r>
                      <a:rPr kumimoji="0" lang="ja-JP" altLang="ja-JP" sz="1800" b="0" i="1" u="none" strike="noStrike" cap="none" normalizeH="0" baseline="0" dirty="0" smtClean="0">
                        <a:ln>
                          <a:noFill/>
                        </a:ln>
                        <a:solidFill>
                          <a:schemeClr val="tx1"/>
                        </a:solidFill>
                        <a:effectLst/>
                        <a:latin typeface="XITS Math" panose="02000503000000000000" pitchFamily="50" charset="0"/>
                        <a:cs typeface="XITS Math" panose="02000503000000000000" pitchFamily="50" charset="0"/>
                      </a:rPr>
                      <m:t>𝛼</m:t>
                    </m:r>
                    <m:r>
                      <a:rPr kumimoji="0" lang="ja-JP" altLang="ja-JP" sz="1800" b="0" i="1" u="none" strike="noStrike" cap="none" normalizeH="0" baseline="0" dirty="0" smtClean="0">
                        <a:ln>
                          <a:noFill/>
                        </a:ln>
                        <a:solidFill>
                          <a:schemeClr val="tx1"/>
                        </a:solidFill>
                        <a:effectLst/>
                        <a:latin typeface="XITS Math" panose="02000503000000000000" pitchFamily="50" charset="0"/>
                        <a:cs typeface="XITS Math" panose="02000503000000000000" pitchFamily="50" charset="0"/>
                      </a:rPr>
                      <m:t>=</m:t>
                    </m:r>
                    <m:r>
                      <m:rPr>
                        <m:nor/>
                      </m:rPr>
                      <a:rPr kumimoji="0" lang="zh-TW" altLang="en-US" dirty="0">
                        <a:latin typeface="+mn-ea"/>
                      </a:rPr>
                      <m:t>誘電損失</m:t>
                    </m:r>
                    <m:sSub>
                      <m:sSubPr>
                        <m:ctrlPr>
                          <a:rPr kumimoji="0" lang="ja-JP" altLang="ja-JP" sz="1800" b="0" i="1" u="none" strike="noStrike" cap="none" normalizeH="0" baseline="0" dirty="0" smtClean="0">
                            <a:ln>
                              <a:noFill/>
                            </a:ln>
                            <a:solidFill>
                              <a:schemeClr val="tx1"/>
                            </a:solidFill>
                            <a:effectLst/>
                            <a:latin typeface="Cambria Math" panose="02040503050406030204" pitchFamily="18" charset="0"/>
                            <a:cs typeface="XITS Math" panose="02000503000000000000" pitchFamily="50" charset="0"/>
                          </a:rPr>
                        </m:ctrlPr>
                      </m:sSubPr>
                      <m:e>
                        <m:r>
                          <a:rPr kumimoji="0" lang="ja-JP" altLang="ja-JP" sz="1800" b="0" i="1" u="none" strike="noStrike" cap="none" normalizeH="0" baseline="0" dirty="0" smtClean="0">
                            <a:ln>
                              <a:noFill/>
                            </a:ln>
                            <a:solidFill>
                              <a:schemeClr val="tx1"/>
                            </a:solidFill>
                            <a:effectLst/>
                            <a:latin typeface="XITS Math" panose="02000503000000000000" pitchFamily="50" charset="0"/>
                            <a:cs typeface="XITS Math" panose="02000503000000000000" pitchFamily="50" charset="0"/>
                          </a:rPr>
                          <m:t>𝛼</m:t>
                        </m:r>
                      </m:e>
                      <m:sub>
                        <m:r>
                          <a:rPr kumimoji="0" lang="ja-JP" altLang="ja-JP" sz="1800" b="0" i="1" u="none" strike="noStrike" cap="none" normalizeH="0" baseline="0" dirty="0" smtClean="0">
                            <a:ln>
                              <a:noFill/>
                            </a:ln>
                            <a:solidFill>
                              <a:schemeClr val="tx1"/>
                            </a:solidFill>
                            <a:effectLst/>
                            <a:latin typeface="XITS Math" panose="02000503000000000000" pitchFamily="50" charset="0"/>
                            <a:cs typeface="XITS Math" panose="02000503000000000000" pitchFamily="50" charset="0"/>
                          </a:rPr>
                          <m:t>𝑑</m:t>
                        </m:r>
                      </m:sub>
                    </m:sSub>
                    <m:r>
                      <a:rPr kumimoji="0" lang="ja-JP" altLang="ja-JP" sz="1800" b="0" i="1" u="none" strike="noStrike" cap="none" normalizeH="0" baseline="0" dirty="0" smtClean="0">
                        <a:ln>
                          <a:noFill/>
                        </a:ln>
                        <a:solidFill>
                          <a:schemeClr val="tx1"/>
                        </a:solidFill>
                        <a:effectLst/>
                        <a:latin typeface="XITS Math" panose="02000503000000000000" pitchFamily="50" charset="0"/>
                        <a:cs typeface="XITS Math" panose="02000503000000000000" pitchFamily="50" charset="0"/>
                      </a:rPr>
                      <m:t>+</m:t>
                    </m:r>
                    <m:r>
                      <m:rPr>
                        <m:nor/>
                      </m:rPr>
                      <a:rPr kumimoji="0" lang="zh-TW" altLang="en-US" dirty="0">
                        <a:latin typeface="+mn-ea"/>
                      </a:rPr>
                      <m:t>導体損失</m:t>
                    </m:r>
                    <m:sSub>
                      <m:sSubPr>
                        <m:ctrlPr>
                          <a:rPr kumimoji="0" lang="ja-JP" altLang="ja-JP" sz="1800" b="0" i="1" u="none" strike="noStrike" cap="none" normalizeH="0" baseline="0" dirty="0" smtClean="0">
                            <a:ln>
                              <a:noFill/>
                            </a:ln>
                            <a:solidFill>
                              <a:schemeClr val="tx1"/>
                            </a:solidFill>
                            <a:effectLst/>
                            <a:latin typeface="Cambria Math" panose="02040503050406030204" pitchFamily="18" charset="0"/>
                            <a:cs typeface="XITS Math" panose="02000503000000000000" pitchFamily="50" charset="0"/>
                          </a:rPr>
                        </m:ctrlPr>
                      </m:sSubPr>
                      <m:e>
                        <m:r>
                          <a:rPr kumimoji="0" lang="ja-JP" altLang="ja-JP" sz="1800" b="0" i="1" u="none" strike="noStrike" cap="none" normalizeH="0" baseline="0" dirty="0" smtClean="0">
                            <a:ln>
                              <a:noFill/>
                            </a:ln>
                            <a:solidFill>
                              <a:schemeClr val="tx1"/>
                            </a:solidFill>
                            <a:effectLst/>
                            <a:latin typeface="XITS Math" panose="02000503000000000000" pitchFamily="50" charset="0"/>
                            <a:cs typeface="XITS Math" panose="02000503000000000000" pitchFamily="50" charset="0"/>
                          </a:rPr>
                          <m:t>𝛼</m:t>
                        </m:r>
                      </m:e>
                      <m:sub>
                        <m:r>
                          <a:rPr kumimoji="0" lang="ja-JP" altLang="ja-JP" sz="1800" b="0" i="1" u="none" strike="noStrike" cap="none" normalizeH="0" baseline="0" dirty="0" smtClean="0">
                            <a:ln>
                              <a:noFill/>
                            </a:ln>
                            <a:solidFill>
                              <a:schemeClr val="tx1"/>
                            </a:solidFill>
                            <a:effectLst/>
                            <a:latin typeface="XITS Math" panose="02000503000000000000" pitchFamily="50" charset="0"/>
                            <a:cs typeface="XITS Math" panose="02000503000000000000" pitchFamily="50" charset="0"/>
                          </a:rPr>
                          <m:t>𝑐</m:t>
                        </m:r>
                      </m:sub>
                    </m:sSub>
                  </m:oMath>
                </a14:m>
                <a:r>
                  <a:rPr kumimoji="0" lang="ja-JP" altLang="ja-JP" sz="1800" b="0" i="0" u="none" strike="noStrike" cap="none" normalizeH="0" baseline="0" dirty="0">
                    <a:ln>
                      <a:noFill/>
                    </a:ln>
                    <a:solidFill>
                      <a:schemeClr val="tx1"/>
                    </a:solidFill>
                    <a:effectLst/>
                    <a:latin typeface="+mn-ea"/>
                  </a:rPr>
                  <a:t>）</a:t>
                </a:r>
              </a:p>
            </p:txBody>
          </p:sp>
        </mc:Choice>
        <mc:Fallback xmlns="">
          <p:sp>
            <p:nvSpPr>
              <p:cNvPr id="13" name="Rectangle 1">
                <a:extLst>
                  <a:ext uri="{FF2B5EF4-FFF2-40B4-BE49-F238E27FC236}">
                    <a16:creationId xmlns:a16="http://schemas.microsoft.com/office/drawing/2014/main" id="{DEEB8054-445F-01C7-E1DB-9CF3186CB54D}"/>
                  </a:ext>
                </a:extLst>
              </p:cNvPr>
              <p:cNvSpPr>
                <a:spLocks noRot="1" noChangeAspect="1" noMove="1" noResize="1" noEditPoints="1" noAdjustHandles="1" noChangeArrowheads="1" noChangeShapeType="1" noTextEdit="1"/>
              </p:cNvSpPr>
              <p:nvPr/>
            </p:nvSpPr>
            <p:spPr bwMode="auto">
              <a:xfrm>
                <a:off x="4549175" y="1617815"/>
                <a:ext cx="4273799" cy="877163"/>
              </a:xfrm>
              <a:prstGeom prst="rect">
                <a:avLst/>
              </a:prstGeom>
              <a:blipFill>
                <a:blip r:embed="rId9"/>
                <a:stretch>
                  <a:fillRect l="-1141" t="-7639" r="-428" b="-12500"/>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6" name="Rectangle 2">
                <a:extLst>
                  <a:ext uri="{FF2B5EF4-FFF2-40B4-BE49-F238E27FC236}">
                    <a16:creationId xmlns:a16="http://schemas.microsoft.com/office/drawing/2014/main" id="{88A29CBC-2F44-8C06-B917-39A0B73C62C7}"/>
                  </a:ext>
                </a:extLst>
              </p:cNvPr>
              <p:cNvSpPr>
                <a:spLocks noChangeArrowheads="1"/>
              </p:cNvSpPr>
              <p:nvPr/>
            </p:nvSpPr>
            <p:spPr bwMode="auto">
              <a:xfrm>
                <a:off x="1821920" y="2673258"/>
                <a:ext cx="5500160" cy="877163"/>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none" lIns="91440" tIns="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mn-ea"/>
                  </a:rPr>
                  <a:t>研究のギャップ</a:t>
                </a:r>
                <a:br>
                  <a:rPr kumimoji="0" lang="en-US" altLang="ja-JP" sz="1800" b="1" i="0" u="none" strike="noStrike" cap="none" normalizeH="0" baseline="0" dirty="0">
                    <a:ln>
                      <a:noFill/>
                    </a:ln>
                    <a:solidFill>
                      <a:schemeClr val="tx1"/>
                    </a:solidFill>
                    <a:effectLst/>
                    <a:latin typeface="+mn-ea"/>
                  </a:rPr>
                </a:br>
                <a:r>
                  <a:rPr kumimoji="0" lang="ja-JP" altLang="ja-JP" sz="1800" b="0" i="0" u="none" strike="noStrike" cap="none" normalizeH="0" baseline="0" dirty="0">
                    <a:ln>
                      <a:noFill/>
                    </a:ln>
                    <a:solidFill>
                      <a:schemeClr val="tx1"/>
                    </a:solidFill>
                    <a:effectLst/>
                    <a:latin typeface="+mn-ea"/>
                  </a:rPr>
                  <a:t> 誘電損失 </a:t>
                </a:r>
                <a14:m>
                  <m:oMath xmlns:m="http://schemas.openxmlformats.org/officeDocument/2006/math">
                    <m:sSub>
                      <m:sSubPr>
                        <m:ctrlPr>
                          <a:rPr kumimoji="0" lang="ja-JP" altLang="ja-JP" sz="1800" b="0" i="1" u="none" strike="noStrike" cap="none" normalizeH="0" baseline="0" dirty="0" smtClean="0">
                            <a:ln>
                              <a:noFill/>
                            </a:ln>
                            <a:solidFill>
                              <a:schemeClr val="tx1"/>
                            </a:solidFill>
                            <a:effectLst/>
                            <a:latin typeface="Cambria Math" panose="02040503050406030204" pitchFamily="18" charset="0"/>
                            <a:cs typeface="XITS Math" panose="02000503000000000000" pitchFamily="50" charset="0"/>
                          </a:rPr>
                        </m:ctrlPr>
                      </m:sSubPr>
                      <m:e>
                        <m:r>
                          <a:rPr kumimoji="0" lang="ja-JP" altLang="ja-JP" sz="1800" b="0" i="1" u="none" strike="noStrike" cap="none" normalizeH="0" baseline="0" dirty="0" smtClean="0">
                            <a:ln>
                              <a:noFill/>
                            </a:ln>
                            <a:solidFill>
                              <a:schemeClr val="tx1"/>
                            </a:solidFill>
                            <a:effectLst/>
                            <a:latin typeface="XITS Math" panose="02000503000000000000" pitchFamily="50" charset="0"/>
                            <a:cs typeface="XITS Math" panose="02000503000000000000" pitchFamily="50" charset="0"/>
                          </a:rPr>
                          <m:t>𝛼</m:t>
                        </m:r>
                      </m:e>
                      <m:sub>
                        <m:r>
                          <a:rPr kumimoji="0" lang="ja-JP" altLang="ja-JP" sz="1800" b="0" i="1" u="none" strike="noStrike" cap="none" normalizeH="0" baseline="0" dirty="0" smtClean="0">
                            <a:ln>
                              <a:noFill/>
                            </a:ln>
                            <a:solidFill>
                              <a:schemeClr val="tx1"/>
                            </a:solidFill>
                            <a:effectLst/>
                            <a:latin typeface="XITS Math" panose="02000503000000000000" pitchFamily="50" charset="0"/>
                            <a:cs typeface="XITS Math" panose="02000503000000000000" pitchFamily="50" charset="0"/>
                          </a:rPr>
                          <m:t>𝑑</m:t>
                        </m:r>
                      </m:sub>
                    </m:sSub>
                    <m:r>
                      <a:rPr kumimoji="0" lang="ja-JP" altLang="ja-JP" sz="1800" b="0" i="1" u="none" strike="noStrike" cap="none" normalizeH="0" baseline="0" dirty="0" smtClean="0">
                        <a:ln>
                          <a:noFill/>
                        </a:ln>
                        <a:solidFill>
                          <a:schemeClr val="tx1"/>
                        </a:solidFill>
                        <a:effectLst/>
                        <a:latin typeface="Cambria Math" panose="02040503050406030204" pitchFamily="18" charset="0"/>
                      </a:rPr>
                      <m:t> </m:t>
                    </m:r>
                  </m:oMath>
                </a14:m>
                <a:r>
                  <a:rPr kumimoji="0" lang="ja-JP" altLang="ja-JP" sz="1800" b="0" i="0" u="none" strike="noStrike" cap="none" normalizeH="0" baseline="0" dirty="0">
                    <a:ln>
                      <a:noFill/>
                    </a:ln>
                    <a:solidFill>
                      <a:schemeClr val="tx1"/>
                    </a:solidFill>
                    <a:effectLst/>
                    <a:latin typeface="+mn-ea"/>
                  </a:rPr>
                  <a:t>は評価済みだが、</a:t>
                </a:r>
                <a:br>
                  <a:rPr kumimoji="0" lang="en-US" altLang="ja-JP" sz="1800" b="0" i="0" u="none" strike="noStrike" cap="none" normalizeH="0" baseline="0" dirty="0">
                    <a:ln>
                      <a:noFill/>
                    </a:ln>
                    <a:solidFill>
                      <a:schemeClr val="tx1"/>
                    </a:solidFill>
                    <a:effectLst/>
                    <a:latin typeface="+mn-ea"/>
                  </a:rPr>
                </a:br>
                <a:r>
                  <a:rPr kumimoji="0" lang="ja-JP" altLang="ja-JP" sz="1800" b="1" i="0" u="none" strike="noStrike" cap="none" normalizeH="0" baseline="0" dirty="0">
                    <a:ln>
                      <a:noFill/>
                    </a:ln>
                    <a:solidFill>
                      <a:schemeClr val="tx1"/>
                    </a:solidFill>
                    <a:effectLst/>
                    <a:latin typeface="+mn-ea"/>
                  </a:rPr>
                  <a:t>表面粗さによる導体損失 </a:t>
                </a:r>
                <a14:m>
                  <m:oMath xmlns:m="http://schemas.openxmlformats.org/officeDocument/2006/math">
                    <m:sSub>
                      <m:sSubPr>
                        <m:ctrlPr>
                          <a:rPr kumimoji="0" lang="ja-JP" altLang="ja-JP" sz="1800" b="1" i="1" u="none" strike="noStrike" cap="none" normalizeH="0" baseline="0" dirty="0" smtClean="0">
                            <a:ln>
                              <a:noFill/>
                            </a:ln>
                            <a:solidFill>
                              <a:schemeClr val="tx1"/>
                            </a:solidFill>
                            <a:effectLst/>
                            <a:latin typeface="Cambria Math" panose="02040503050406030204" pitchFamily="18" charset="0"/>
                            <a:cs typeface="XITS Math" panose="02000503000000000000" pitchFamily="50" charset="0"/>
                          </a:rPr>
                        </m:ctrlPr>
                      </m:sSubPr>
                      <m:e>
                        <m:r>
                          <a:rPr kumimoji="0" lang="ja-JP" altLang="ja-JP" sz="1800" b="1" i="1" u="none" strike="noStrike" cap="none" normalizeH="0" baseline="0" dirty="0" smtClean="0">
                            <a:ln>
                              <a:noFill/>
                            </a:ln>
                            <a:solidFill>
                              <a:schemeClr val="tx1"/>
                            </a:solidFill>
                            <a:effectLst/>
                            <a:latin typeface="XITS Math" panose="02000503000000000000" pitchFamily="50" charset="0"/>
                            <a:cs typeface="XITS Math" panose="02000503000000000000" pitchFamily="50" charset="0"/>
                          </a:rPr>
                          <m:t>𝜶</m:t>
                        </m:r>
                      </m:e>
                      <m:sub>
                        <m:r>
                          <a:rPr kumimoji="0" lang="ja-JP" altLang="ja-JP" sz="1800" b="1" i="1" u="none" strike="noStrike" cap="none" normalizeH="0" baseline="0" dirty="0" smtClean="0">
                            <a:ln>
                              <a:noFill/>
                            </a:ln>
                            <a:solidFill>
                              <a:schemeClr val="tx1"/>
                            </a:solidFill>
                            <a:effectLst/>
                            <a:latin typeface="XITS Math" panose="02000503000000000000" pitchFamily="50" charset="0"/>
                            <a:cs typeface="XITS Math" panose="02000503000000000000" pitchFamily="50" charset="0"/>
                          </a:rPr>
                          <m:t>𝒄</m:t>
                        </m:r>
                      </m:sub>
                    </m:sSub>
                  </m:oMath>
                </a14:m>
                <a:r>
                  <a:rPr kumimoji="0" lang="ja-JP" altLang="ja-JP" sz="1800" b="0" i="0" u="none" strike="noStrike" cap="none" normalizeH="0" baseline="0" dirty="0">
                    <a:ln>
                      <a:noFill/>
                    </a:ln>
                    <a:solidFill>
                      <a:schemeClr val="tx1"/>
                    </a:solidFill>
                    <a:effectLst/>
                    <a:latin typeface="+mn-ea"/>
                  </a:rPr>
                  <a:t> の</a:t>
                </a:r>
                <a:r>
                  <a:rPr kumimoji="0" lang="ja-JP" altLang="ja-JP" sz="1800" b="1" i="0" u="none" strike="noStrike" cap="none" normalizeH="0" baseline="0" dirty="0">
                    <a:ln>
                      <a:noFill/>
                    </a:ln>
                    <a:solidFill>
                      <a:srgbClr val="FF0000"/>
                    </a:solidFill>
                    <a:effectLst/>
                    <a:latin typeface="+mn-ea"/>
                  </a:rPr>
                  <a:t>定量的データが不足 </a:t>
                </a:r>
              </a:p>
            </p:txBody>
          </p:sp>
        </mc:Choice>
        <mc:Fallback xmlns="">
          <p:sp>
            <p:nvSpPr>
              <p:cNvPr id="16" name="Rectangle 2">
                <a:extLst>
                  <a:ext uri="{FF2B5EF4-FFF2-40B4-BE49-F238E27FC236}">
                    <a16:creationId xmlns:a16="http://schemas.microsoft.com/office/drawing/2014/main" id="{88A29CBC-2F44-8C06-B917-39A0B73C62C7}"/>
                  </a:ext>
                </a:extLst>
              </p:cNvPr>
              <p:cNvSpPr>
                <a:spLocks noRot="1" noChangeAspect="1" noMove="1" noResize="1" noEditPoints="1" noAdjustHandles="1" noChangeArrowheads="1" noChangeShapeType="1" noTextEdit="1"/>
              </p:cNvSpPr>
              <p:nvPr/>
            </p:nvSpPr>
            <p:spPr bwMode="auto">
              <a:xfrm>
                <a:off x="1821920" y="2673258"/>
                <a:ext cx="5500160" cy="877163"/>
              </a:xfrm>
              <a:prstGeom prst="rect">
                <a:avLst/>
              </a:prstGeom>
              <a:blipFill>
                <a:blip r:embed="rId10"/>
                <a:stretch>
                  <a:fillRect l="-998" t="-8392" b="-12587"/>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ja-JP" altLang="en-US">
                    <a:noFill/>
                  </a:rPr>
                  <a:t> </a:t>
                </a:r>
              </a:p>
            </p:txBody>
          </p:sp>
        </mc:Fallback>
      </mc:AlternateContent>
    </p:spTree>
    <p:extLst>
      <p:ext uri="{BB962C8B-B14F-4D97-AF65-F5344CB8AC3E}">
        <p14:creationId xmlns:p14="http://schemas.microsoft.com/office/powerpoint/2010/main" val="7344639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表皮効果と表皮粗さの説明">
            <a:extLst>
              <a:ext uri="{FF2B5EF4-FFF2-40B4-BE49-F238E27FC236}">
                <a16:creationId xmlns:a16="http://schemas.microsoft.com/office/drawing/2014/main" id="{86EC2BE0-8C39-B2C7-8625-A6A28E2F27D0}"/>
              </a:ext>
            </a:extLst>
          </p:cNvPr>
          <p:cNvPicPr>
            <a:picLocks noChangeAspect="1"/>
          </p:cNvPicPr>
          <p:nvPr/>
        </p:nvPicPr>
        <p:blipFill>
          <a:blip r:embed="rId3">
            <a:extLst>
              <a:ext uri="{28A0092B-C50C-407E-A947-70E740481C1C}">
                <a14:useLocalDpi xmlns:a14="http://schemas.microsoft.com/office/drawing/2010/main" val="0"/>
              </a:ext>
            </a:extLst>
          </a:blip>
          <a:srcRect t="26521" b="13164"/>
          <a:stretch>
            <a:fillRect/>
          </a:stretch>
        </p:blipFill>
        <p:spPr>
          <a:xfrm>
            <a:off x="0" y="3168650"/>
            <a:ext cx="9144000" cy="3008313"/>
          </a:xfrm>
          <a:prstGeom prst="rect">
            <a:avLst/>
          </a:prstGeom>
        </p:spPr>
      </p:pic>
      <p:sp>
        <p:nvSpPr>
          <p:cNvPr id="2" name="タイトル 1">
            <a:extLst>
              <a:ext uri="{FF2B5EF4-FFF2-40B4-BE49-F238E27FC236}">
                <a16:creationId xmlns:a16="http://schemas.microsoft.com/office/drawing/2014/main" id="{C6531F67-164B-BCA4-AEC0-71E14A72E189}"/>
              </a:ext>
            </a:extLst>
          </p:cNvPr>
          <p:cNvSpPr>
            <a:spLocks noGrp="1"/>
          </p:cNvSpPr>
          <p:nvPr>
            <p:ph type="title"/>
          </p:nvPr>
        </p:nvSpPr>
        <p:spPr/>
        <p:txBody>
          <a:bodyPr/>
          <a:lstStyle/>
          <a:p>
            <a:r>
              <a:rPr lang="ja-JP" altLang="en-US" dirty="0"/>
              <a:t>表皮効果と表面粗さの関係</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E13D3287-D9F5-1AD8-CB57-E16B5F2099FA}"/>
                  </a:ext>
                </a:extLst>
              </p:cNvPr>
              <p:cNvSpPr>
                <a:spLocks noGrp="1"/>
              </p:cNvSpPr>
              <p:nvPr>
                <p:ph idx="1"/>
              </p:nvPr>
            </p:nvSpPr>
            <p:spPr>
              <a:xfrm>
                <a:off x="628650" y="1386441"/>
                <a:ext cx="7886700" cy="5083454"/>
              </a:xfrm>
            </p:spPr>
            <p:txBody>
              <a:bodyPr/>
              <a:lstStyle/>
              <a:p>
                <a:r>
                  <a:rPr kumimoji="1" lang="ja-JP" altLang="en-US" dirty="0"/>
                  <a:t>表皮深さ </a:t>
                </a:r>
                <a:r>
                  <a:rPr kumimoji="1" lang="en-US" altLang="ja-JP" dirty="0"/>
                  <a:t>:</a:t>
                </a:r>
                <a14:m>
                  <m:oMath xmlns:m="http://schemas.openxmlformats.org/officeDocument/2006/math">
                    <m:r>
                      <a:rPr lang="ja-JP" altLang="en-US" i="1">
                        <a:latin typeface="Cambria Math" panose="02040503050406030204" pitchFamily="18" charset="0"/>
                      </a:rPr>
                      <m:t>𝛿</m:t>
                    </m:r>
                    <m:r>
                      <a:rPr kumimoji="1" lang="ja-JP" altLang="en-US" i="1" smtClean="0">
                        <a:latin typeface="Cambria Math" panose="02040503050406030204" pitchFamily="18" charset="0"/>
                      </a:rPr>
                      <m:t>=</m:t>
                    </m:r>
                    <m:rad>
                      <m:radPr>
                        <m:degHide m:val="on"/>
                        <m:ctrlPr>
                          <a:rPr kumimoji="1" lang="ja-JP" altLang="en-US" i="1" smtClean="0">
                            <a:latin typeface="Cambria Math" panose="02040503050406030204" pitchFamily="18" charset="0"/>
                          </a:rPr>
                        </m:ctrlPr>
                      </m:radPr>
                      <m:deg/>
                      <m:e>
                        <m:r>
                          <a:rPr kumimoji="1" lang="ja-JP" altLang="en-US" i="1" smtClean="0">
                            <a:latin typeface="Cambria Math" panose="02040503050406030204" pitchFamily="18" charset="0"/>
                          </a:rPr>
                          <m:t>1</m:t>
                        </m:r>
                        <m:r>
                          <m:rPr>
                            <m:lit/>
                          </m:rPr>
                          <a:rPr kumimoji="1" lang="ja-JP" altLang="en-US" i="1" smtClean="0">
                            <a:latin typeface="Cambria Math" panose="02040503050406030204" pitchFamily="18" charset="0"/>
                          </a:rPr>
                          <m:t>/</m:t>
                        </m:r>
                        <m:d>
                          <m:dPr>
                            <m:ctrlPr>
                              <a:rPr kumimoji="1" lang="ja-JP" altLang="en-US" i="1" smtClean="0">
                                <a:latin typeface="Cambria Math" panose="02040503050406030204" pitchFamily="18" charset="0"/>
                              </a:rPr>
                            </m:ctrlPr>
                          </m:dPr>
                          <m:e>
                            <m:r>
                              <a:rPr kumimoji="1" lang="ja-JP" altLang="en-US" i="1" smtClean="0">
                                <a:latin typeface="Cambria Math" panose="02040503050406030204" pitchFamily="18" charset="0"/>
                              </a:rPr>
                              <m:t>𝜋</m:t>
                            </m:r>
                            <m:r>
                              <a:rPr kumimoji="1" lang="ja-JP" altLang="en-US" i="1" smtClean="0">
                                <a:latin typeface="Cambria Math" panose="02040503050406030204" pitchFamily="18" charset="0"/>
                              </a:rPr>
                              <m:t>𝑓</m:t>
                            </m:r>
                            <m:r>
                              <a:rPr kumimoji="1" lang="ja-JP" altLang="en-US" i="1" smtClean="0">
                                <a:latin typeface="Cambria Math" panose="02040503050406030204" pitchFamily="18" charset="0"/>
                              </a:rPr>
                              <m:t>𝜇𝜎</m:t>
                            </m:r>
                          </m:e>
                        </m:d>
                      </m:e>
                    </m:rad>
                  </m:oMath>
                </a14:m>
                <a:endParaRPr kumimoji="1" lang="en-US" altLang="ja-JP" dirty="0"/>
              </a:p>
              <a:p>
                <a14:m>
                  <m:oMath xmlns:m="http://schemas.openxmlformats.org/officeDocument/2006/math">
                    <m:r>
                      <a:rPr lang="ja-JP" altLang="en-US" i="1">
                        <a:latin typeface="Cambria Math" panose="02040503050406030204" pitchFamily="18" charset="0"/>
                      </a:rPr>
                      <m:t>𝛿</m:t>
                    </m:r>
                  </m:oMath>
                </a14:m>
                <a:r>
                  <a:rPr lang="ja-JP" altLang="en-US" dirty="0"/>
                  <a:t>は</a:t>
                </a:r>
                <a:r>
                  <a:rPr lang="en-US" altLang="ja-JP" dirty="0"/>
                  <a:t>3 GHz</a:t>
                </a:r>
                <a:r>
                  <a:rPr lang="ja-JP" altLang="en-US" dirty="0"/>
                  <a:t>で約</a:t>
                </a:r>
                <a:r>
                  <a:rPr lang="en-US" altLang="ja-JP" dirty="0"/>
                  <a:t>1.1μm</a:t>
                </a:r>
                <a:r>
                  <a:rPr lang="ja-JP" altLang="en-US" dirty="0"/>
                  <a:t>，</a:t>
                </a:r>
                <a:r>
                  <a:rPr lang="en-US" altLang="ja-JP" dirty="0"/>
                  <a:t>30 GHz</a:t>
                </a:r>
                <a:r>
                  <a:rPr lang="ja-JP" altLang="en-US" dirty="0"/>
                  <a:t>で約</a:t>
                </a:r>
                <a:r>
                  <a:rPr lang="en-US" altLang="ja-JP" dirty="0"/>
                  <a:t>0.36 </a:t>
                </a:r>
                <a:r>
                  <a:rPr lang="en-US" altLang="ja-JP" dirty="0" err="1"/>
                  <a:t>μm</a:t>
                </a:r>
                <a:br>
                  <a:rPr lang="en-US" altLang="ja-JP" dirty="0"/>
                </a:br>
                <a:r>
                  <a:rPr lang="ja-JP" altLang="en-US" dirty="0"/>
                  <a:t>→一般的な銅箔の凹凸と同等以下のスケール</a:t>
                </a:r>
                <a:endParaRPr lang="en-US" altLang="ja-JP" dirty="0"/>
              </a:p>
              <a:p>
                <a:endParaRPr kumimoji="1" lang="en-US" altLang="ja-JP" dirty="0"/>
              </a:p>
            </p:txBody>
          </p:sp>
        </mc:Choice>
        <mc:Fallback xmlns="">
          <p:sp>
            <p:nvSpPr>
              <p:cNvPr id="3" name="コンテンツ プレースホルダー 2">
                <a:extLst>
                  <a:ext uri="{FF2B5EF4-FFF2-40B4-BE49-F238E27FC236}">
                    <a16:creationId xmlns:a16="http://schemas.microsoft.com/office/drawing/2014/main" id="{E13D3287-D9F5-1AD8-CB57-E16B5F2099FA}"/>
                  </a:ext>
                </a:extLst>
              </p:cNvPr>
              <p:cNvSpPr>
                <a:spLocks noGrp="1" noRot="1" noChangeAspect="1" noMove="1" noResize="1" noEditPoints="1" noAdjustHandles="1" noChangeArrowheads="1" noChangeShapeType="1" noTextEdit="1"/>
              </p:cNvSpPr>
              <p:nvPr>
                <p:ph idx="1"/>
              </p:nvPr>
            </p:nvSpPr>
            <p:spPr>
              <a:xfrm>
                <a:off x="628650" y="1386441"/>
                <a:ext cx="7886700" cy="5083454"/>
              </a:xfrm>
              <a:blipFill>
                <a:blip r:embed="rId4"/>
                <a:stretch>
                  <a:fillRect l="-1005" t="-360"/>
                </a:stretch>
              </a:blipFill>
            </p:spPr>
            <p:txBody>
              <a:bodyPr/>
              <a:lstStyle/>
              <a:p>
                <a:r>
                  <a:rPr lang="ja-JP" altLang="en-US">
                    <a:noFill/>
                  </a:rPr>
                  <a:t> </a:t>
                </a:r>
              </a:p>
            </p:txBody>
          </p:sp>
        </mc:Fallback>
      </mc:AlternateContent>
      <p:sp>
        <p:nvSpPr>
          <p:cNvPr id="8" name="四角形: 角を丸くする 7">
            <a:extLst>
              <a:ext uri="{FF2B5EF4-FFF2-40B4-BE49-F238E27FC236}">
                <a16:creationId xmlns:a16="http://schemas.microsoft.com/office/drawing/2014/main" id="{D8A7E4A9-6B3E-B2A5-A5A2-516C54269F2A}"/>
              </a:ext>
            </a:extLst>
          </p:cNvPr>
          <p:cNvSpPr/>
          <p:nvPr/>
        </p:nvSpPr>
        <p:spPr>
          <a:xfrm>
            <a:off x="1657350" y="2726933"/>
            <a:ext cx="1028700" cy="321565"/>
          </a:xfrm>
          <a:prstGeom prst="round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低周波</a:t>
            </a:r>
            <a:endParaRPr kumimoji="1" lang="ja-JP" altLang="en-US" dirty="0">
              <a:solidFill>
                <a:schemeClr val="tx1"/>
              </a:solidFill>
            </a:endParaRPr>
          </a:p>
        </p:txBody>
      </p:sp>
      <p:sp>
        <p:nvSpPr>
          <p:cNvPr id="9" name="四角形: 角を丸くする 8">
            <a:extLst>
              <a:ext uri="{FF2B5EF4-FFF2-40B4-BE49-F238E27FC236}">
                <a16:creationId xmlns:a16="http://schemas.microsoft.com/office/drawing/2014/main" id="{7EFBE35B-5FA1-D29C-870A-FA7946EDF00F}"/>
              </a:ext>
            </a:extLst>
          </p:cNvPr>
          <p:cNvSpPr/>
          <p:nvPr/>
        </p:nvSpPr>
        <p:spPr>
          <a:xfrm>
            <a:off x="6353175" y="2726933"/>
            <a:ext cx="1028700" cy="321565"/>
          </a:xfrm>
          <a:prstGeom prst="round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高周波</a:t>
            </a:r>
            <a:endParaRPr kumimoji="1" lang="ja-JP" altLang="en-US" dirty="0">
              <a:solidFill>
                <a:schemeClr val="tx1"/>
              </a:solidFill>
            </a:endParaRPr>
          </a:p>
        </p:txBody>
      </p:sp>
      <p:cxnSp>
        <p:nvCxnSpPr>
          <p:cNvPr id="11" name="直線矢印コネクタ 10">
            <a:extLst>
              <a:ext uri="{FF2B5EF4-FFF2-40B4-BE49-F238E27FC236}">
                <a16:creationId xmlns:a16="http://schemas.microsoft.com/office/drawing/2014/main" id="{E5B50218-47F2-9A9C-0CDF-C3002E4477F3}"/>
              </a:ext>
            </a:extLst>
          </p:cNvPr>
          <p:cNvCxnSpPr>
            <a:cxnSpLocks/>
          </p:cNvCxnSpPr>
          <p:nvPr/>
        </p:nvCxnSpPr>
        <p:spPr>
          <a:xfrm>
            <a:off x="156633" y="3263900"/>
            <a:ext cx="0" cy="1591733"/>
          </a:xfrm>
          <a:prstGeom prst="straightConnector1">
            <a:avLst/>
          </a:prstGeom>
          <a:ln w="1905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30" name="グラフィックス 29">
            <a:extLst>
              <a:ext uri="{FF2B5EF4-FFF2-40B4-BE49-F238E27FC236}">
                <a16:creationId xmlns:a16="http://schemas.microsoft.com/office/drawing/2014/main" id="{72A7FAE4-8AFF-6A8F-1441-309827E3150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591050" y="3280665"/>
            <a:ext cx="4552950" cy="304800"/>
          </a:xfrm>
          <a:prstGeom prst="rect">
            <a:avLst/>
          </a:prstGeom>
        </p:spPr>
      </p:pic>
      <p:cxnSp>
        <p:nvCxnSpPr>
          <p:cNvPr id="16" name="直線矢印コネクタ 15">
            <a:extLst>
              <a:ext uri="{FF2B5EF4-FFF2-40B4-BE49-F238E27FC236}">
                <a16:creationId xmlns:a16="http://schemas.microsoft.com/office/drawing/2014/main" id="{735222E8-2410-870A-215E-DEAEC7BBBE9A}"/>
              </a:ext>
            </a:extLst>
          </p:cNvPr>
          <p:cNvCxnSpPr>
            <a:cxnSpLocks/>
          </p:cNvCxnSpPr>
          <p:nvPr/>
        </p:nvCxnSpPr>
        <p:spPr>
          <a:xfrm>
            <a:off x="4741333" y="3263900"/>
            <a:ext cx="0" cy="266184"/>
          </a:xfrm>
          <a:prstGeom prst="straightConnector1">
            <a:avLst/>
          </a:prstGeom>
          <a:ln w="1905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0" name="四角形: 角を丸くする 19">
                <a:extLst>
                  <a:ext uri="{FF2B5EF4-FFF2-40B4-BE49-F238E27FC236}">
                    <a16:creationId xmlns:a16="http://schemas.microsoft.com/office/drawing/2014/main" id="{99DCE218-4734-C84D-36BA-22483A2D7E54}"/>
                  </a:ext>
                </a:extLst>
              </p:cNvPr>
              <p:cNvSpPr/>
              <p:nvPr/>
            </p:nvSpPr>
            <p:spPr>
              <a:xfrm>
                <a:off x="4799754" y="3263900"/>
                <a:ext cx="1028700" cy="321565"/>
              </a:xfrm>
              <a:prstGeom prst="roundRect">
                <a:avLst/>
              </a:prstGeom>
              <a:solidFill>
                <a:schemeClr val="bg1">
                  <a:alpha val="75000"/>
                </a:scheme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ja-JP" i="1">
                              <a:solidFill>
                                <a:schemeClr val="tx1"/>
                              </a:solidFill>
                              <a:latin typeface="Cambria Math" panose="02040503050406030204" pitchFamily="18" charset="0"/>
                            </a:rPr>
                          </m:ctrlPr>
                        </m:sSubPr>
                        <m:e>
                          <m:r>
                            <a:rPr lang="ja-JP" altLang="en-US" i="1">
                              <a:solidFill>
                                <a:schemeClr val="tx1"/>
                              </a:solidFill>
                              <a:latin typeface="Cambria Math" panose="02040503050406030204" pitchFamily="18" charset="0"/>
                            </a:rPr>
                            <m:t>𝛿</m:t>
                          </m:r>
                        </m:e>
                        <m:sub>
                          <m:r>
                            <m:rPr>
                              <m:sty m:val="p"/>
                            </m:rPr>
                            <a:rPr lang="en-US" altLang="ja-JP" i="1">
                              <a:solidFill>
                                <a:schemeClr val="tx1"/>
                              </a:solidFill>
                              <a:latin typeface="Cambria Math" panose="02040503050406030204" pitchFamily="18" charset="0"/>
                            </a:rPr>
                            <m:t>high</m:t>
                          </m:r>
                        </m:sub>
                      </m:sSub>
                    </m:oMath>
                  </m:oMathPara>
                </a14:m>
                <a:endParaRPr kumimoji="1" lang="ja-JP" altLang="en-US" dirty="0">
                  <a:solidFill>
                    <a:schemeClr val="tx1"/>
                  </a:solidFill>
                </a:endParaRPr>
              </a:p>
            </p:txBody>
          </p:sp>
        </mc:Choice>
        <mc:Fallback xmlns="">
          <p:sp>
            <p:nvSpPr>
              <p:cNvPr id="20" name="四角形: 角を丸くする 19">
                <a:extLst>
                  <a:ext uri="{FF2B5EF4-FFF2-40B4-BE49-F238E27FC236}">
                    <a16:creationId xmlns:a16="http://schemas.microsoft.com/office/drawing/2014/main" id="{99DCE218-4734-C84D-36BA-22483A2D7E54}"/>
                  </a:ext>
                </a:extLst>
              </p:cNvPr>
              <p:cNvSpPr>
                <a:spLocks noRot="1" noChangeAspect="1" noMove="1" noResize="1" noEditPoints="1" noAdjustHandles="1" noChangeArrowheads="1" noChangeShapeType="1" noTextEdit="1"/>
              </p:cNvSpPr>
              <p:nvPr/>
            </p:nvSpPr>
            <p:spPr>
              <a:xfrm>
                <a:off x="4799754" y="3263900"/>
                <a:ext cx="1028700" cy="321565"/>
              </a:xfrm>
              <a:prstGeom prst="roundRect">
                <a:avLst/>
              </a:prstGeom>
              <a:blipFill>
                <a:blip r:embed="rId7"/>
                <a:stretch>
                  <a:fillRect b="-22642"/>
                </a:stretch>
              </a:blipFill>
              <a:ln w="28575">
                <a:noFill/>
              </a:ln>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21" name="四角形: 角を丸くする 20">
                <a:extLst>
                  <a:ext uri="{FF2B5EF4-FFF2-40B4-BE49-F238E27FC236}">
                    <a16:creationId xmlns:a16="http://schemas.microsoft.com/office/drawing/2014/main" id="{5F340BE6-D2AF-CB53-C291-2A4ED586D1FA}"/>
                  </a:ext>
                </a:extLst>
              </p:cNvPr>
              <p:cNvSpPr/>
              <p:nvPr/>
            </p:nvSpPr>
            <p:spPr>
              <a:xfrm>
                <a:off x="156633" y="3638009"/>
                <a:ext cx="1028700" cy="321565"/>
              </a:xfrm>
              <a:prstGeom prst="roundRect">
                <a:avLst/>
              </a:prstGeom>
              <a:solidFill>
                <a:schemeClr val="bg1">
                  <a:alpha val="75000"/>
                </a:scheme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ja-JP" i="1">
                              <a:solidFill>
                                <a:schemeClr val="tx1"/>
                              </a:solidFill>
                              <a:latin typeface="Cambria Math" panose="02040503050406030204" pitchFamily="18" charset="0"/>
                            </a:rPr>
                          </m:ctrlPr>
                        </m:sSubPr>
                        <m:e>
                          <m:r>
                            <a:rPr lang="ja-JP" altLang="en-US" i="1">
                              <a:solidFill>
                                <a:schemeClr val="tx1"/>
                              </a:solidFill>
                              <a:latin typeface="Cambria Math" panose="02040503050406030204" pitchFamily="18" charset="0"/>
                            </a:rPr>
                            <m:t>𝛿</m:t>
                          </m:r>
                        </m:e>
                        <m:sub>
                          <m:r>
                            <m:rPr>
                              <m:sty m:val="p"/>
                            </m:rPr>
                            <a:rPr lang="en-US" altLang="ja-JP" b="0" i="1" smtClean="0">
                              <a:solidFill>
                                <a:schemeClr val="tx1"/>
                              </a:solidFill>
                              <a:latin typeface="Cambria Math" panose="02040503050406030204" pitchFamily="18" charset="0"/>
                            </a:rPr>
                            <m:t>low</m:t>
                          </m:r>
                        </m:sub>
                      </m:sSub>
                    </m:oMath>
                  </m:oMathPara>
                </a14:m>
                <a:endParaRPr kumimoji="1" lang="ja-JP" altLang="en-US" dirty="0">
                  <a:solidFill>
                    <a:schemeClr val="tx1"/>
                  </a:solidFill>
                </a:endParaRPr>
              </a:p>
            </p:txBody>
          </p:sp>
        </mc:Choice>
        <mc:Fallback xmlns="">
          <p:sp>
            <p:nvSpPr>
              <p:cNvPr id="21" name="四角形: 角を丸くする 20">
                <a:extLst>
                  <a:ext uri="{FF2B5EF4-FFF2-40B4-BE49-F238E27FC236}">
                    <a16:creationId xmlns:a16="http://schemas.microsoft.com/office/drawing/2014/main" id="{5F340BE6-D2AF-CB53-C291-2A4ED586D1FA}"/>
                  </a:ext>
                </a:extLst>
              </p:cNvPr>
              <p:cNvSpPr>
                <a:spLocks noRot="1" noChangeAspect="1" noMove="1" noResize="1" noEditPoints="1" noAdjustHandles="1" noChangeArrowheads="1" noChangeShapeType="1" noTextEdit="1"/>
              </p:cNvSpPr>
              <p:nvPr/>
            </p:nvSpPr>
            <p:spPr>
              <a:xfrm>
                <a:off x="156633" y="3638009"/>
                <a:ext cx="1028700" cy="321565"/>
              </a:xfrm>
              <a:prstGeom prst="roundRect">
                <a:avLst/>
              </a:prstGeom>
              <a:blipFill>
                <a:blip r:embed="rId8"/>
                <a:stretch>
                  <a:fillRect b="-11321"/>
                </a:stretch>
              </a:blipFill>
              <a:ln w="28575">
                <a:noFill/>
              </a:ln>
            </p:spPr>
            <p:txBody>
              <a:bodyPr/>
              <a:lstStyle/>
              <a:p>
                <a:r>
                  <a:rPr lang="ja-JP" altLang="en-US">
                    <a:noFill/>
                  </a:rPr>
                  <a:t> </a:t>
                </a:r>
              </a:p>
            </p:txBody>
          </p:sp>
        </mc:Fallback>
      </mc:AlternateContent>
      <p:cxnSp>
        <p:nvCxnSpPr>
          <p:cNvPr id="23" name="直線矢印コネクタ 22">
            <a:extLst>
              <a:ext uri="{FF2B5EF4-FFF2-40B4-BE49-F238E27FC236}">
                <a16:creationId xmlns:a16="http://schemas.microsoft.com/office/drawing/2014/main" id="{3A74EBEB-3732-80FB-BEFA-F2608E442AD4}"/>
              </a:ext>
            </a:extLst>
          </p:cNvPr>
          <p:cNvCxnSpPr/>
          <p:nvPr/>
        </p:nvCxnSpPr>
        <p:spPr>
          <a:xfrm>
            <a:off x="436880" y="4302760"/>
            <a:ext cx="3662680" cy="0"/>
          </a:xfrm>
          <a:prstGeom prst="straightConnector1">
            <a:avLst/>
          </a:prstGeom>
          <a:ln w="762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 name="四角形: 角を丸くする 4">
            <a:extLst>
              <a:ext uri="{FF2B5EF4-FFF2-40B4-BE49-F238E27FC236}">
                <a16:creationId xmlns:a16="http://schemas.microsoft.com/office/drawing/2014/main" id="{391B07B4-F02A-3AB9-4530-046D3956ED42}"/>
              </a:ext>
            </a:extLst>
          </p:cNvPr>
          <p:cNvSpPr/>
          <p:nvPr/>
        </p:nvSpPr>
        <p:spPr>
          <a:xfrm>
            <a:off x="4057650" y="5660606"/>
            <a:ext cx="1028700" cy="321565"/>
          </a:xfrm>
          <a:prstGeom prst="roundRect">
            <a:avLst/>
          </a:prstGeom>
          <a:solidFill>
            <a:schemeClr val="bg1"/>
          </a:solid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誘電体</a:t>
            </a:r>
            <a:endParaRPr kumimoji="1" lang="ja-JP" altLang="en-US" dirty="0">
              <a:solidFill>
                <a:schemeClr val="tx1"/>
              </a:solidFill>
            </a:endParaRPr>
          </a:p>
        </p:txBody>
      </p:sp>
      <p:sp>
        <p:nvSpPr>
          <p:cNvPr id="6" name="四角形: 角を丸くする 5">
            <a:extLst>
              <a:ext uri="{FF2B5EF4-FFF2-40B4-BE49-F238E27FC236}">
                <a16:creationId xmlns:a16="http://schemas.microsoft.com/office/drawing/2014/main" id="{94FAAE10-5B3B-5C29-2FE2-025248A54BA0}"/>
              </a:ext>
            </a:extLst>
          </p:cNvPr>
          <p:cNvSpPr/>
          <p:nvPr/>
        </p:nvSpPr>
        <p:spPr>
          <a:xfrm>
            <a:off x="4057650" y="4777035"/>
            <a:ext cx="1028700" cy="321565"/>
          </a:xfrm>
          <a:prstGeom prst="roundRect">
            <a:avLst/>
          </a:prstGeom>
          <a:solidFill>
            <a:schemeClr val="bg1"/>
          </a:solid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導体</a:t>
            </a:r>
            <a:endParaRPr kumimoji="1" lang="ja-JP" altLang="en-US" dirty="0">
              <a:solidFill>
                <a:schemeClr val="tx1"/>
              </a:solidFill>
            </a:endParaRPr>
          </a:p>
        </p:txBody>
      </p:sp>
      <p:sp>
        <p:nvSpPr>
          <p:cNvPr id="10" name="四角形: 角を丸くする 9">
            <a:extLst>
              <a:ext uri="{FF2B5EF4-FFF2-40B4-BE49-F238E27FC236}">
                <a16:creationId xmlns:a16="http://schemas.microsoft.com/office/drawing/2014/main" id="{232C29CA-49D4-59EE-22C3-53429E0EE276}"/>
              </a:ext>
            </a:extLst>
          </p:cNvPr>
          <p:cNvSpPr/>
          <p:nvPr/>
        </p:nvSpPr>
        <p:spPr>
          <a:xfrm>
            <a:off x="4057650" y="2784132"/>
            <a:ext cx="1028700" cy="321565"/>
          </a:xfrm>
          <a:prstGeom prst="roundRect">
            <a:avLst/>
          </a:prstGeom>
          <a:solidFill>
            <a:schemeClr val="bg1"/>
          </a:solid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空気中</a:t>
            </a:r>
            <a:endParaRPr kumimoji="1" lang="ja-JP" altLang="en-US" dirty="0">
              <a:solidFill>
                <a:schemeClr val="tx1"/>
              </a:solidFill>
            </a:endParaRPr>
          </a:p>
        </p:txBody>
      </p:sp>
      <p:sp>
        <p:nvSpPr>
          <p:cNvPr id="14" name="テキスト ボックス 13">
            <a:extLst>
              <a:ext uri="{FF2B5EF4-FFF2-40B4-BE49-F238E27FC236}">
                <a16:creationId xmlns:a16="http://schemas.microsoft.com/office/drawing/2014/main" id="{937EF1BF-781F-9AE4-42C8-85F39055E547}"/>
              </a:ext>
            </a:extLst>
          </p:cNvPr>
          <p:cNvSpPr txBox="1"/>
          <p:nvPr/>
        </p:nvSpPr>
        <p:spPr>
          <a:xfrm>
            <a:off x="0" y="883846"/>
            <a:ext cx="9144000" cy="369332"/>
          </a:xfrm>
          <a:prstGeom prst="rect">
            <a:avLst/>
          </a:prstGeom>
          <a:noFill/>
        </p:spPr>
        <p:txBody>
          <a:bodyPr wrap="square">
            <a:spAutoFit/>
          </a:bodyPr>
          <a:lstStyle/>
          <a:p>
            <a:pPr algn="ctr"/>
            <a:r>
              <a:rPr lang="ja-JP" altLang="en-US" dirty="0"/>
              <a:t>メカニズム：表皮深さが表面凹凸と同等スケールになり、実効的な電流経路が増大する</a:t>
            </a:r>
          </a:p>
        </p:txBody>
      </p:sp>
    </p:spTree>
    <p:extLst>
      <p:ext uri="{BB962C8B-B14F-4D97-AF65-F5344CB8AC3E}">
        <p14:creationId xmlns:p14="http://schemas.microsoft.com/office/powerpoint/2010/main" val="1820654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B222BFA-4018-9894-1A97-51095ACEC10C}"/>
              </a:ext>
            </a:extLst>
          </p:cNvPr>
          <p:cNvSpPr>
            <a:spLocks noGrp="1"/>
          </p:cNvSpPr>
          <p:nvPr>
            <p:ph type="title"/>
          </p:nvPr>
        </p:nvSpPr>
        <p:spPr/>
        <p:txBody>
          <a:bodyPr/>
          <a:lstStyle/>
          <a:p>
            <a:r>
              <a:rPr lang="ja-JP" altLang="en-US"/>
              <a:t>本研究の目的</a:t>
            </a:r>
            <a:endParaRPr kumimoji="1" lang="ja-JP" altLang="en-US"/>
          </a:p>
        </p:txBody>
      </p:sp>
      <p:sp>
        <p:nvSpPr>
          <p:cNvPr id="3" name="コンテンツ プレースホルダー 2">
            <a:extLst>
              <a:ext uri="{FF2B5EF4-FFF2-40B4-BE49-F238E27FC236}">
                <a16:creationId xmlns:a16="http://schemas.microsoft.com/office/drawing/2014/main" id="{7FA4065B-7759-DE8D-CBE5-246C1F8F0E8A}"/>
              </a:ext>
            </a:extLst>
          </p:cNvPr>
          <p:cNvSpPr>
            <a:spLocks noGrp="1"/>
          </p:cNvSpPr>
          <p:nvPr>
            <p:ph idx="1"/>
          </p:nvPr>
        </p:nvSpPr>
        <p:spPr>
          <a:xfrm>
            <a:off x="628649" y="1093509"/>
            <a:ext cx="8081715" cy="5637491"/>
          </a:xfrm>
        </p:spPr>
        <p:txBody>
          <a:bodyPr vert="horz" lIns="91440" tIns="45720" rIns="91440" bIns="45720" rtlCol="0" anchor="t">
            <a:normAutofit/>
          </a:bodyPr>
          <a:lstStyle/>
          <a:p>
            <a:pPr marL="0" indent="0">
              <a:buNone/>
            </a:pPr>
            <a:r>
              <a:rPr lang="ja-JP" altLang="en-US" dirty="0"/>
              <a:t>目的</a:t>
            </a:r>
            <a:endParaRPr lang="en-US" altLang="ja-JP" dirty="0"/>
          </a:p>
          <a:p>
            <a:r>
              <a:rPr lang="ja-JP" altLang="en-US" dirty="0"/>
              <a:t>表面粗さの影響を含んだ実効導電率を測定し、</a:t>
            </a:r>
            <a:br>
              <a:rPr lang="en-US" altLang="ja-JP" dirty="0"/>
            </a:br>
            <a:r>
              <a:rPr lang="ja-JP" altLang="en-US" dirty="0"/>
              <a:t>高周波帯での導体損失を定量的に評価する</a:t>
            </a:r>
            <a:endParaRPr lang="en-US" altLang="ja-JP" dirty="0"/>
          </a:p>
          <a:p>
            <a:pPr marL="0" indent="0">
              <a:buNone/>
            </a:pPr>
            <a:r>
              <a:rPr lang="ja-JP" altLang="en-US" b="1" dirty="0"/>
              <a:t>具体的な実施内容</a:t>
            </a:r>
            <a:endParaRPr lang="en-US" altLang="ja-JP" b="1" dirty="0"/>
          </a:p>
          <a:p>
            <a:r>
              <a:rPr lang="ja-JP" altLang="en-US" b="1" dirty="0"/>
              <a:t>① 複素誘電率の測定</a:t>
            </a:r>
            <a:br>
              <a:rPr lang="en-US" altLang="ja-JP" b="1" dirty="0"/>
            </a:br>
            <a:r>
              <a:rPr lang="en-US" altLang="ja-JP" dirty="0"/>
              <a:t>BCDR</a:t>
            </a:r>
            <a:r>
              <a:rPr lang="ja-JP" altLang="en-US" dirty="0"/>
              <a:t>法を用いて </a:t>
            </a:r>
            <a:r>
              <a:rPr lang="en-US" altLang="ja-JP" dirty="0"/>
              <a:t>MEGTRON6 </a:t>
            </a:r>
            <a:r>
              <a:rPr lang="ja-JP" altLang="en-US" dirty="0"/>
              <a:t>を測定（</a:t>
            </a:r>
            <a:r>
              <a:rPr lang="en-US" altLang="ja-JP" dirty="0"/>
              <a:t>10〜110 GHz</a:t>
            </a:r>
            <a:r>
              <a:rPr lang="ja-JP" altLang="en-US" dirty="0"/>
              <a:t>）</a:t>
            </a:r>
          </a:p>
          <a:p>
            <a:r>
              <a:rPr lang="ja-JP" altLang="en-US" b="1" dirty="0"/>
              <a:t>② 実効導電率の測定</a:t>
            </a:r>
            <a:br>
              <a:rPr lang="en-US" altLang="ja-JP" b="1" dirty="0"/>
            </a:br>
            <a:r>
              <a:rPr lang="ja-JP" altLang="en-US" dirty="0"/>
              <a:t>同一手法で、表面粗さを有する銅箔の導電率を評価</a:t>
            </a:r>
          </a:p>
          <a:p>
            <a:r>
              <a:rPr lang="ja-JP" altLang="en-US" b="1" dirty="0"/>
              <a:t>③ 減衰定数の算出</a:t>
            </a:r>
            <a:br>
              <a:rPr lang="en-US" altLang="ja-JP" b="1" dirty="0"/>
            </a:br>
            <a:r>
              <a:rPr lang="ja-JP" altLang="en-US" dirty="0"/>
              <a:t>実効導電率から算出 ➡ 実際の信号伝送への影響を評価</a:t>
            </a:r>
            <a:endParaRPr lang="en-US" altLang="ja-JP" dirty="0"/>
          </a:p>
          <a:p>
            <a:pPr marL="0" indent="0">
              <a:buNone/>
            </a:pPr>
            <a:r>
              <a:rPr lang="en-US" altLang="ja-JP" sz="1800" dirty="0"/>
              <a:t>※</a:t>
            </a:r>
            <a:r>
              <a:rPr lang="ja-JP" altLang="en-US" sz="1800" dirty="0"/>
              <a:t>以降の特性評価と考察は、測定が安定する</a:t>
            </a:r>
            <a:r>
              <a:rPr lang="en-US" altLang="ja-JP" sz="1800" dirty="0"/>
              <a:t>【67GHz</a:t>
            </a:r>
            <a:r>
              <a:rPr lang="ja-JP" altLang="en-US" sz="1800" dirty="0"/>
              <a:t>以下</a:t>
            </a:r>
            <a:r>
              <a:rPr lang="en-US" altLang="ja-JP" sz="1800" dirty="0"/>
              <a:t>】</a:t>
            </a:r>
            <a:r>
              <a:rPr lang="ja-JP" altLang="en-US" sz="1800" dirty="0"/>
              <a:t>にフォーカス</a:t>
            </a:r>
          </a:p>
        </p:txBody>
      </p:sp>
      <p:sp>
        <p:nvSpPr>
          <p:cNvPr id="5" name="タイトル 1">
            <a:extLst>
              <a:ext uri="{FF2B5EF4-FFF2-40B4-BE49-F238E27FC236}">
                <a16:creationId xmlns:a16="http://schemas.microsoft.com/office/drawing/2014/main" id="{311ECF69-064C-0948-BAE7-040693098C2B}"/>
              </a:ext>
            </a:extLst>
          </p:cNvPr>
          <p:cNvSpPr txBox="1">
            <a:spLocks/>
          </p:cNvSpPr>
          <p:nvPr/>
        </p:nvSpPr>
        <p:spPr>
          <a:xfrm>
            <a:off x="628650" y="1562023"/>
            <a:ext cx="7886700" cy="62468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2800" kern="1200">
                <a:solidFill>
                  <a:schemeClr val="tx1"/>
                </a:solidFill>
                <a:latin typeface="メイリオ" panose="020B0604030504040204" pitchFamily="50" charset="-128"/>
                <a:ea typeface="メイリオ" panose="020B0604030504040204" pitchFamily="50" charset="-128"/>
                <a:cs typeface="+mj-cs"/>
              </a:defRPr>
            </a:lvl1pPr>
          </a:lstStyle>
          <a:p>
            <a:endParaRPr lang="ja-JP" altLang="en-US"/>
          </a:p>
        </p:txBody>
      </p:sp>
      <p:sp>
        <p:nvSpPr>
          <p:cNvPr id="6" name="四角形: 角を丸くする 5">
            <a:extLst>
              <a:ext uri="{FF2B5EF4-FFF2-40B4-BE49-F238E27FC236}">
                <a16:creationId xmlns:a16="http://schemas.microsoft.com/office/drawing/2014/main" id="{B2856D1F-87BF-81AA-1AD9-33F86BE0872A}"/>
              </a:ext>
            </a:extLst>
          </p:cNvPr>
          <p:cNvSpPr/>
          <p:nvPr/>
        </p:nvSpPr>
        <p:spPr>
          <a:xfrm>
            <a:off x="9216171" y="4671289"/>
            <a:ext cx="1872000" cy="540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標準銅箔を使用</a:t>
            </a:r>
            <a:endParaRPr kumimoji="1" lang="ja-JP" altLang="en-US" dirty="0">
              <a:solidFill>
                <a:schemeClr val="tx1"/>
              </a:solidFill>
            </a:endParaRPr>
          </a:p>
        </p:txBody>
      </p:sp>
      <p:sp>
        <p:nvSpPr>
          <p:cNvPr id="7" name="四角形: 角を丸くする 6">
            <a:extLst>
              <a:ext uri="{FF2B5EF4-FFF2-40B4-BE49-F238E27FC236}">
                <a16:creationId xmlns:a16="http://schemas.microsoft.com/office/drawing/2014/main" id="{5A1DDA5B-BFFB-39B5-D842-BA608F963803}"/>
              </a:ext>
            </a:extLst>
          </p:cNvPr>
          <p:cNvSpPr/>
          <p:nvPr/>
        </p:nvSpPr>
        <p:spPr>
          <a:xfrm>
            <a:off x="11496680" y="4671289"/>
            <a:ext cx="1872000" cy="540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TW" altLang="en-US">
                <a:solidFill>
                  <a:schemeClr val="tx1"/>
                </a:solidFill>
              </a:rPr>
              <a:t>複素誘電率測定</a:t>
            </a:r>
            <a:endParaRPr kumimoji="1" lang="ja-JP" altLang="en-US">
              <a:solidFill>
                <a:schemeClr val="tx1"/>
              </a:solidFill>
            </a:endParaRPr>
          </a:p>
        </p:txBody>
      </p:sp>
      <p:sp>
        <p:nvSpPr>
          <p:cNvPr id="9" name="四角形: 角を丸くする 8">
            <a:extLst>
              <a:ext uri="{FF2B5EF4-FFF2-40B4-BE49-F238E27FC236}">
                <a16:creationId xmlns:a16="http://schemas.microsoft.com/office/drawing/2014/main" id="{482AC437-053B-EBB6-FAD3-E34844022EA3}"/>
              </a:ext>
            </a:extLst>
          </p:cNvPr>
          <p:cNvSpPr/>
          <p:nvPr/>
        </p:nvSpPr>
        <p:spPr>
          <a:xfrm>
            <a:off x="13953358" y="4671289"/>
            <a:ext cx="2144644" cy="540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実基板銅箔を使用</a:t>
            </a:r>
            <a:endParaRPr kumimoji="1" lang="ja-JP" altLang="en-US">
              <a:solidFill>
                <a:schemeClr val="tx1"/>
              </a:solidFill>
            </a:endParaRPr>
          </a:p>
        </p:txBody>
      </p:sp>
      <p:sp>
        <p:nvSpPr>
          <p:cNvPr id="10" name="四角形: 角を丸くする 9">
            <a:extLst>
              <a:ext uri="{FF2B5EF4-FFF2-40B4-BE49-F238E27FC236}">
                <a16:creationId xmlns:a16="http://schemas.microsoft.com/office/drawing/2014/main" id="{881CB499-9FB4-4295-9E76-EA4363094555}"/>
              </a:ext>
            </a:extLst>
          </p:cNvPr>
          <p:cNvSpPr/>
          <p:nvPr/>
        </p:nvSpPr>
        <p:spPr>
          <a:xfrm>
            <a:off x="16603805" y="4671289"/>
            <a:ext cx="1444527" cy="540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導電率測定</a:t>
            </a:r>
            <a:endParaRPr kumimoji="1" lang="ja-JP" altLang="en-US">
              <a:solidFill>
                <a:schemeClr val="tx1"/>
              </a:solidFill>
            </a:endParaRPr>
          </a:p>
        </p:txBody>
      </p:sp>
      <p:cxnSp>
        <p:nvCxnSpPr>
          <p:cNvPr id="13" name="直線矢印コネクタ 12">
            <a:extLst>
              <a:ext uri="{FF2B5EF4-FFF2-40B4-BE49-F238E27FC236}">
                <a16:creationId xmlns:a16="http://schemas.microsoft.com/office/drawing/2014/main" id="{9180D8FB-648F-A4A0-05F9-499B8A83FC07}"/>
              </a:ext>
            </a:extLst>
          </p:cNvPr>
          <p:cNvCxnSpPr>
            <a:stCxn id="6" idx="3"/>
            <a:endCxn id="7" idx="1"/>
          </p:cNvCxnSpPr>
          <p:nvPr/>
        </p:nvCxnSpPr>
        <p:spPr>
          <a:xfrm>
            <a:off x="11088171" y="4941289"/>
            <a:ext cx="408509"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A1AC79FF-511C-9271-A5D3-2902237C1E7D}"/>
              </a:ext>
            </a:extLst>
          </p:cNvPr>
          <p:cNvCxnSpPr>
            <a:cxnSpLocks/>
            <a:stCxn id="7" idx="3"/>
            <a:endCxn id="9" idx="1"/>
          </p:cNvCxnSpPr>
          <p:nvPr/>
        </p:nvCxnSpPr>
        <p:spPr>
          <a:xfrm>
            <a:off x="13368680" y="4941289"/>
            <a:ext cx="584678"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C55D5A45-22F6-076B-F951-8EB8C732F2DE}"/>
              </a:ext>
            </a:extLst>
          </p:cNvPr>
          <p:cNvCxnSpPr>
            <a:cxnSpLocks/>
            <a:stCxn id="9" idx="3"/>
            <a:endCxn id="10" idx="1"/>
          </p:cNvCxnSpPr>
          <p:nvPr/>
        </p:nvCxnSpPr>
        <p:spPr>
          <a:xfrm>
            <a:off x="16098002" y="4941289"/>
            <a:ext cx="505803"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229CBCFB-299D-FED2-BCD3-096848E09684}"/>
              </a:ext>
            </a:extLst>
          </p:cNvPr>
          <p:cNvCxnSpPr>
            <a:cxnSpLocks/>
            <a:stCxn id="10" idx="2"/>
            <a:endCxn id="23" idx="0"/>
          </p:cNvCxnSpPr>
          <p:nvPr/>
        </p:nvCxnSpPr>
        <p:spPr>
          <a:xfrm flipH="1">
            <a:off x="17326068" y="5211289"/>
            <a:ext cx="1" cy="53815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四角形: 角を丸くする 22">
            <a:extLst>
              <a:ext uri="{FF2B5EF4-FFF2-40B4-BE49-F238E27FC236}">
                <a16:creationId xmlns:a16="http://schemas.microsoft.com/office/drawing/2014/main" id="{841E2FCF-5426-FD13-C556-88508E985F4B}"/>
              </a:ext>
            </a:extLst>
          </p:cNvPr>
          <p:cNvSpPr/>
          <p:nvPr/>
        </p:nvSpPr>
        <p:spPr>
          <a:xfrm>
            <a:off x="16427636" y="5749439"/>
            <a:ext cx="1796864" cy="540000"/>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減衰定数算出</a:t>
            </a:r>
            <a:endParaRPr kumimoji="1" lang="ja-JP" altLang="en-US">
              <a:solidFill>
                <a:schemeClr val="tx1"/>
              </a:solidFill>
            </a:endParaRPr>
          </a:p>
        </p:txBody>
      </p:sp>
    </p:spTree>
    <p:extLst>
      <p:ext uri="{BB962C8B-B14F-4D97-AF65-F5344CB8AC3E}">
        <p14:creationId xmlns:p14="http://schemas.microsoft.com/office/powerpoint/2010/main" val="2612903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2A0791-C895-7BC6-B480-ABF008D02CA0}"/>
              </a:ext>
            </a:extLst>
          </p:cNvPr>
          <p:cNvSpPr>
            <a:spLocks noGrp="1"/>
          </p:cNvSpPr>
          <p:nvPr>
            <p:ph type="title"/>
          </p:nvPr>
        </p:nvSpPr>
        <p:spPr>
          <a:xfrm>
            <a:off x="628650" y="79372"/>
            <a:ext cx="7886700" cy="624689"/>
          </a:xfrm>
        </p:spPr>
        <p:txBody>
          <a:bodyPr/>
          <a:lstStyle/>
          <a:p>
            <a:r>
              <a:rPr lang="ja-JP" altLang="en-US" dirty="0"/>
              <a:t>測定対象の材料</a:t>
            </a:r>
            <a:endParaRPr kumimoji="1" lang="ja-JP" altLang="en-US" dirty="0"/>
          </a:p>
        </p:txBody>
      </p:sp>
      <p:graphicFrame>
        <p:nvGraphicFramePr>
          <p:cNvPr id="5" name="コンテンツ プレースホルダー 4">
            <a:extLst>
              <a:ext uri="{FF2B5EF4-FFF2-40B4-BE49-F238E27FC236}">
                <a16:creationId xmlns:a16="http://schemas.microsoft.com/office/drawing/2014/main" id="{DD947320-786A-9FF6-B253-CED88F78B345}"/>
              </a:ext>
            </a:extLst>
          </p:cNvPr>
          <p:cNvGraphicFramePr>
            <a:graphicFrameLocks noGrp="1"/>
          </p:cNvGraphicFramePr>
          <p:nvPr>
            <p:ph idx="1"/>
            <p:extLst>
              <p:ext uri="{D42A27DB-BD31-4B8C-83A1-F6EECF244321}">
                <p14:modId xmlns:p14="http://schemas.microsoft.com/office/powerpoint/2010/main" val="2584168935"/>
              </p:ext>
            </p:extLst>
          </p:nvPr>
        </p:nvGraphicFramePr>
        <p:xfrm>
          <a:off x="297543" y="1191369"/>
          <a:ext cx="8548915" cy="3198449"/>
        </p:xfrm>
        <a:graphic>
          <a:graphicData uri="http://schemas.openxmlformats.org/drawingml/2006/table">
            <a:tbl>
              <a:tblPr>
                <a:tableStyleId>{5C22544A-7EE6-4342-B048-85BDC9FD1C3A}</a:tableStyleId>
              </a:tblPr>
              <a:tblGrid>
                <a:gridCol w="2156683">
                  <a:extLst>
                    <a:ext uri="{9D8B030D-6E8A-4147-A177-3AD203B41FA5}">
                      <a16:colId xmlns:a16="http://schemas.microsoft.com/office/drawing/2014/main" val="1207559426"/>
                    </a:ext>
                  </a:extLst>
                </a:gridCol>
                <a:gridCol w="1950860">
                  <a:extLst>
                    <a:ext uri="{9D8B030D-6E8A-4147-A177-3AD203B41FA5}">
                      <a16:colId xmlns:a16="http://schemas.microsoft.com/office/drawing/2014/main" val="2581156767"/>
                    </a:ext>
                  </a:extLst>
                </a:gridCol>
                <a:gridCol w="2090058">
                  <a:extLst>
                    <a:ext uri="{9D8B030D-6E8A-4147-A177-3AD203B41FA5}">
                      <a16:colId xmlns:a16="http://schemas.microsoft.com/office/drawing/2014/main" val="3557191896"/>
                    </a:ext>
                  </a:extLst>
                </a:gridCol>
                <a:gridCol w="2351314">
                  <a:extLst>
                    <a:ext uri="{9D8B030D-6E8A-4147-A177-3AD203B41FA5}">
                      <a16:colId xmlns:a16="http://schemas.microsoft.com/office/drawing/2014/main" val="2297709109"/>
                    </a:ext>
                  </a:extLst>
                </a:gridCol>
              </a:tblGrid>
              <a:tr h="531918">
                <a:tc>
                  <a:txBody>
                    <a:bodyPr/>
                    <a:lstStyle/>
                    <a:p>
                      <a:pPr algn="ctr" fontAlgn="b"/>
                      <a:r>
                        <a:rPr lang="ja-JP" altLang="en-US" sz="2000" u="none" strike="noStrike" dirty="0">
                          <a:effectLst/>
                          <a:latin typeface="+mn-ea"/>
                          <a:ea typeface="+mn-ea"/>
                        </a:rPr>
                        <a:t>基板名</a:t>
                      </a:r>
                      <a:endParaRPr lang="en-US" altLang="ja-JP" sz="2000" u="none" strike="noStrike" dirty="0">
                        <a:effectLst/>
                        <a:latin typeface="+mn-ea"/>
                        <a:ea typeface="+mn-ea"/>
                      </a:endParaRPr>
                    </a:p>
                  </a:txBody>
                  <a:tcPr marL="9525" marR="9525" marT="9525" marB="0" anchor="ctr">
                    <a:solidFill>
                      <a:schemeClr val="accent1">
                        <a:lumMod val="60000"/>
                        <a:lumOff val="40000"/>
                      </a:schemeClr>
                    </a:solidFill>
                  </a:tcPr>
                </a:tc>
                <a:tc>
                  <a:txBody>
                    <a:bodyPr/>
                    <a:lstStyle/>
                    <a:p>
                      <a:pPr algn="ctr" fontAlgn="b"/>
                      <a:r>
                        <a:rPr lang="ja-JP" altLang="en-US" sz="2000" u="none" strike="noStrike">
                          <a:effectLst/>
                          <a:latin typeface="+mn-ea"/>
                          <a:ea typeface="+mn-ea"/>
                        </a:rPr>
                        <a:t>メーカ名</a:t>
                      </a:r>
                      <a:endParaRPr lang="ja-JP" altLang="en-US" sz="2000" b="0" i="0" u="none" strike="noStrike">
                        <a:solidFill>
                          <a:srgbClr val="000000"/>
                        </a:solidFill>
                        <a:effectLst/>
                        <a:latin typeface="+mn-ea"/>
                        <a:ea typeface="+mn-ea"/>
                      </a:endParaRPr>
                    </a:p>
                  </a:txBody>
                  <a:tcPr marL="9525" marR="9525" marT="9525" marB="0" anchor="ctr">
                    <a:solidFill>
                      <a:schemeClr val="accent1">
                        <a:lumMod val="60000"/>
                        <a:lumOff val="40000"/>
                      </a:schemeClr>
                    </a:solidFill>
                  </a:tcPr>
                </a:tc>
                <a:tc>
                  <a:txBody>
                    <a:bodyPr/>
                    <a:lstStyle/>
                    <a:p>
                      <a:pPr algn="ctr" fontAlgn="b"/>
                      <a:r>
                        <a:rPr lang="ja-JP" altLang="en-US" sz="2000" u="none" strike="noStrike">
                          <a:effectLst/>
                          <a:latin typeface="+mn-ea"/>
                          <a:ea typeface="+mn-ea"/>
                        </a:rPr>
                        <a:t>公称厚</a:t>
                      </a:r>
                      <a:endParaRPr lang="ja-JP" altLang="en-US" sz="2000" b="0" i="0" u="none" strike="noStrike">
                        <a:solidFill>
                          <a:srgbClr val="000000"/>
                        </a:solidFill>
                        <a:effectLst/>
                        <a:latin typeface="+mn-ea"/>
                        <a:ea typeface="+mn-ea"/>
                      </a:endParaRPr>
                    </a:p>
                  </a:txBody>
                  <a:tcPr marL="9525" marR="9525" marT="9525" marB="0" anchor="ctr">
                    <a:solidFill>
                      <a:schemeClr val="accent1">
                        <a:lumMod val="60000"/>
                        <a:lumOff val="40000"/>
                      </a:schemeClr>
                    </a:solidFill>
                  </a:tcPr>
                </a:tc>
                <a:tc>
                  <a:txBody>
                    <a:bodyPr/>
                    <a:lstStyle/>
                    <a:p>
                      <a:pPr algn="ctr" fontAlgn="b"/>
                      <a:r>
                        <a:rPr lang="ja-JP" altLang="en-US" sz="2000" b="0" i="0" u="none" strike="noStrike">
                          <a:solidFill>
                            <a:srgbClr val="000000"/>
                          </a:solidFill>
                          <a:effectLst/>
                          <a:latin typeface="+mn-ea"/>
                          <a:ea typeface="+mn-ea"/>
                        </a:rPr>
                        <a:t>用途</a:t>
                      </a:r>
                    </a:p>
                  </a:txBody>
                  <a:tcPr marL="9525" marR="9525" marT="9525" marB="0" anchor="ctr">
                    <a:solidFill>
                      <a:schemeClr val="accent1">
                        <a:lumMod val="60000"/>
                        <a:lumOff val="40000"/>
                      </a:schemeClr>
                    </a:solidFill>
                  </a:tcPr>
                </a:tc>
                <a:extLst>
                  <a:ext uri="{0D108BD9-81ED-4DB2-BD59-A6C34878D82A}">
                    <a16:rowId xmlns:a16="http://schemas.microsoft.com/office/drawing/2014/main" val="3822362874"/>
                  </a:ext>
                </a:extLst>
              </a:tr>
              <a:tr h="1150580">
                <a:tc>
                  <a:txBody>
                    <a:bodyPr/>
                    <a:lstStyle/>
                    <a:p>
                      <a:pPr algn="ctr" fontAlgn="ctr"/>
                      <a:r>
                        <a:rPr lang="en-US" sz="1800" u="none" strike="noStrike" dirty="0">
                          <a:solidFill>
                            <a:schemeClr val="tx1">
                              <a:lumMod val="50000"/>
                              <a:lumOff val="50000"/>
                            </a:schemeClr>
                          </a:solidFill>
                          <a:effectLst/>
                          <a:latin typeface="+mn-ea"/>
                          <a:ea typeface="+mn-ea"/>
                        </a:rPr>
                        <a:t>L-6504C2</a:t>
                      </a:r>
                    </a:p>
                    <a:p>
                      <a:pPr algn="ctr" fontAlgn="ctr"/>
                      <a:r>
                        <a:rPr lang="en-US" sz="1800" b="0" i="0" u="none" strike="noStrike" dirty="0">
                          <a:solidFill>
                            <a:schemeClr val="tx1">
                              <a:lumMod val="50000"/>
                              <a:lumOff val="50000"/>
                            </a:schemeClr>
                          </a:solidFill>
                          <a:effectLst/>
                          <a:latin typeface="+mn-ea"/>
                          <a:ea typeface="+mn-ea"/>
                        </a:rPr>
                        <a:t>(FR-4)</a:t>
                      </a: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800" u="none" strike="noStrike" dirty="0">
                          <a:solidFill>
                            <a:schemeClr val="tx1">
                              <a:lumMod val="50000"/>
                              <a:lumOff val="50000"/>
                            </a:schemeClr>
                          </a:solidFill>
                          <a:effectLst/>
                          <a:latin typeface="+mn-ea"/>
                          <a:ea typeface="+mn-ea"/>
                        </a:rPr>
                        <a:t>東芝ケミカル</a:t>
                      </a:r>
                      <a:endParaRPr lang="ja-JP" altLang="en-US" sz="1800" b="0" i="0" u="none" strike="noStrike" dirty="0">
                        <a:solidFill>
                          <a:schemeClr val="tx1">
                            <a:lumMod val="50000"/>
                            <a:lumOff val="50000"/>
                          </a:schemeClr>
                        </a:solidFill>
                        <a:effectLst/>
                        <a:latin typeface="+mn-ea"/>
                        <a:ea typeface="+mn-ea"/>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ctr" fontAlgn="b"/>
                      <a:r>
                        <a:rPr lang="en-US" sz="1800" u="none" strike="noStrike">
                          <a:solidFill>
                            <a:schemeClr val="tx1">
                              <a:lumMod val="50000"/>
                              <a:lumOff val="50000"/>
                            </a:schemeClr>
                          </a:solidFill>
                          <a:effectLst/>
                          <a:latin typeface="+mn-ea"/>
                          <a:ea typeface="+mn-ea"/>
                        </a:rPr>
                        <a:t>0.3mm</a:t>
                      </a:r>
                      <a:endParaRPr lang="en-US" sz="1800" b="0" i="0" u="none" strike="noStrike">
                        <a:solidFill>
                          <a:schemeClr val="tx1">
                            <a:lumMod val="50000"/>
                            <a:lumOff val="50000"/>
                          </a:schemeClr>
                        </a:solidFill>
                        <a:effectLst/>
                        <a:latin typeface="+mn-ea"/>
                        <a:ea typeface="+mn-ea"/>
                      </a:endParaRPr>
                    </a:p>
                  </a:txBody>
                  <a:tcPr marL="9525" marR="9525" marT="9525" marB="0" anchor="ctr">
                    <a:lnB w="12700" cap="flat" cmpd="sng" algn="ctr">
                      <a:solidFill>
                        <a:schemeClr val="tx1"/>
                      </a:solidFill>
                      <a:prstDash val="solid"/>
                      <a:round/>
                      <a:headEnd type="none" w="med" len="med"/>
                      <a:tailEnd type="none" w="med" len="med"/>
                    </a:lnB>
                  </a:tcPr>
                </a:tc>
                <a:tc>
                  <a:txBody>
                    <a:bodyPr/>
                    <a:lstStyle/>
                    <a:p>
                      <a:pPr algn="l" fontAlgn="b"/>
                      <a:r>
                        <a:rPr lang="ja-JP" altLang="en-US" sz="1800" b="0" i="0" u="none" strike="noStrike">
                          <a:solidFill>
                            <a:schemeClr val="tx1">
                              <a:lumMod val="50000"/>
                              <a:lumOff val="50000"/>
                            </a:schemeClr>
                          </a:solidFill>
                          <a:effectLst/>
                          <a:latin typeface="+mn-ea"/>
                          <a:ea typeface="+mn-ea"/>
                        </a:rPr>
                        <a:t>高耐久性、高熱伝導性、低価格であり、</a:t>
                      </a:r>
                      <a:r>
                        <a:rPr lang="en-US" altLang="ja-JP" sz="1800" b="0" i="0" u="none" strike="noStrike">
                          <a:solidFill>
                            <a:schemeClr val="tx1">
                              <a:lumMod val="50000"/>
                              <a:lumOff val="50000"/>
                            </a:schemeClr>
                          </a:solidFill>
                          <a:effectLst/>
                          <a:latin typeface="+mn-ea"/>
                          <a:ea typeface="+mn-ea"/>
                        </a:rPr>
                        <a:t>1GHz</a:t>
                      </a:r>
                      <a:r>
                        <a:rPr lang="ja-JP" altLang="en-US" sz="1800" b="0" i="0" u="none" strike="noStrike">
                          <a:solidFill>
                            <a:schemeClr val="tx1">
                              <a:lumMod val="50000"/>
                              <a:lumOff val="50000"/>
                            </a:schemeClr>
                          </a:solidFill>
                          <a:effectLst/>
                          <a:latin typeface="+mn-ea"/>
                          <a:ea typeface="+mn-ea"/>
                        </a:rPr>
                        <a:t>以下の帯域でよく使われる。</a:t>
                      </a:r>
                      <a:endParaRPr lang="en-US" sz="1800" b="0" i="0" u="none" strike="noStrike">
                        <a:solidFill>
                          <a:schemeClr val="tx1">
                            <a:lumMod val="50000"/>
                            <a:lumOff val="50000"/>
                          </a:schemeClr>
                        </a:solidFill>
                        <a:effectLst/>
                        <a:latin typeface="+mn-ea"/>
                        <a:ea typeface="+mn-ea"/>
                      </a:endParaRPr>
                    </a:p>
                  </a:txBody>
                  <a:tcPr marL="9525" marR="9525" marT="9525" marB="0"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54491935"/>
                  </a:ext>
                </a:extLst>
              </a:tr>
              <a:tr h="1515951">
                <a:tc>
                  <a:txBody>
                    <a:bodyPr/>
                    <a:lstStyle/>
                    <a:p>
                      <a:pPr algn="ctr" fontAlgn="ctr"/>
                      <a:r>
                        <a:rPr lang="en-US" sz="2000" b="0" i="0" u="none" strike="noStrike" dirty="0">
                          <a:solidFill>
                            <a:srgbClr val="FF0000"/>
                          </a:solidFill>
                          <a:effectLst/>
                          <a:latin typeface="+mn-ea"/>
                          <a:ea typeface="+mn-ea"/>
                        </a:rPr>
                        <a:t>R-5775GH</a:t>
                      </a:r>
                    </a:p>
                    <a:p>
                      <a:pPr marL="0" marR="0" lvl="0" indent="0" algn="ctr" defTabSz="914400" rtl="0" eaLnBrk="1" fontAlgn="ctr" latinLnBrk="0" hangingPunct="1">
                        <a:lnSpc>
                          <a:spcPct val="100000"/>
                        </a:lnSpc>
                        <a:spcBef>
                          <a:spcPts val="0"/>
                        </a:spcBef>
                        <a:spcAft>
                          <a:spcPts val="0"/>
                        </a:spcAft>
                        <a:buClrTx/>
                        <a:buSzTx/>
                        <a:buFontTx/>
                        <a:buNone/>
                        <a:tabLst/>
                        <a:defRPr/>
                      </a:pPr>
                      <a:r>
                        <a:rPr lang="en-US" altLang="ja-JP" sz="2000" b="0" i="0" u="none" strike="noStrike" dirty="0">
                          <a:solidFill>
                            <a:srgbClr val="FF0000"/>
                          </a:solidFill>
                          <a:effectLst/>
                          <a:latin typeface="+mn-ea"/>
                          <a:ea typeface="+mn-ea"/>
                        </a:rPr>
                        <a:t>(MEGTRON6)</a:t>
                      </a: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ja-JP" altLang="en-US" sz="2000" b="0" i="0" u="none" strike="noStrike" dirty="0">
                          <a:solidFill>
                            <a:srgbClr val="FF0000"/>
                          </a:solidFill>
                          <a:effectLst/>
                          <a:latin typeface="+mn-ea"/>
                          <a:ea typeface="+mn-ea"/>
                        </a:rPr>
                        <a:t>パナソニック</a:t>
                      </a: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tLang="ja-JP" sz="2000" b="0" i="0" u="none" strike="noStrike" dirty="0">
                          <a:solidFill>
                            <a:srgbClr val="FF0000"/>
                          </a:solidFill>
                          <a:effectLst/>
                          <a:latin typeface="+mn-ea"/>
                          <a:ea typeface="+mn-ea"/>
                        </a:rPr>
                        <a:t>0.3mm</a:t>
                      </a:r>
                      <a:endParaRPr lang="en-US" sz="2000" b="0" i="0" u="none" strike="noStrike" dirty="0">
                        <a:solidFill>
                          <a:srgbClr val="FF0000"/>
                        </a:solidFill>
                        <a:effectLst/>
                        <a:latin typeface="+mn-ea"/>
                        <a:ea typeface="+mn-ea"/>
                      </a:endParaRPr>
                    </a:p>
                  </a:txBody>
                  <a:tcPr marL="9525" marR="9525" marT="9525"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altLang="ja-JP" sz="2000" dirty="0">
                          <a:solidFill>
                            <a:srgbClr val="FF0000"/>
                          </a:solidFill>
                          <a:latin typeface="+mn-ea"/>
                          <a:ea typeface="+mn-ea"/>
                        </a:rPr>
                        <a:t>1GHz</a:t>
                      </a:r>
                      <a:r>
                        <a:rPr lang="ja-JP" altLang="en-US" sz="2000" dirty="0">
                          <a:solidFill>
                            <a:srgbClr val="FF0000"/>
                          </a:solidFill>
                          <a:latin typeface="+mn-ea"/>
                          <a:ea typeface="+mn-ea"/>
                        </a:rPr>
                        <a:t>以上・高速通信向け高性能材料。</a:t>
                      </a:r>
                      <a:endParaRPr lang="en-US" sz="2000" b="0" i="0" u="none" strike="noStrike" dirty="0">
                        <a:solidFill>
                          <a:srgbClr val="FF0000"/>
                        </a:solidFill>
                        <a:effectLst/>
                        <a:latin typeface="+mn-ea"/>
                        <a:ea typeface="+mn-ea"/>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2052515"/>
                  </a:ext>
                </a:extLst>
              </a:tr>
            </a:tbl>
          </a:graphicData>
        </a:graphic>
      </p:graphicFrame>
      <p:sp>
        <p:nvSpPr>
          <p:cNvPr id="3" name="テキスト ボックス 2">
            <a:extLst>
              <a:ext uri="{FF2B5EF4-FFF2-40B4-BE49-F238E27FC236}">
                <a16:creationId xmlns:a16="http://schemas.microsoft.com/office/drawing/2014/main" id="{87FEE9A2-1F3F-22F6-143F-39AC5DA7004B}"/>
              </a:ext>
            </a:extLst>
          </p:cNvPr>
          <p:cNvSpPr txBox="1"/>
          <p:nvPr/>
        </p:nvSpPr>
        <p:spPr>
          <a:xfrm>
            <a:off x="9249089" y="4995165"/>
            <a:ext cx="3372375" cy="1015663"/>
          </a:xfrm>
          <a:prstGeom prst="rect">
            <a:avLst/>
          </a:prstGeom>
          <a:noFill/>
        </p:spPr>
        <p:txBody>
          <a:bodyPr wrap="square" rtlCol="0">
            <a:spAutoFit/>
          </a:bodyPr>
          <a:lstStyle/>
          <a:p>
            <a:r>
              <a:rPr lang="en-US" altLang="ja-JP" sz="2000" dirty="0">
                <a:latin typeface="メイリオ" panose="020B0604030504040204" pitchFamily="50" charset="-128"/>
                <a:ea typeface="メイリオ" panose="020B0604030504040204" pitchFamily="50" charset="-128"/>
              </a:rPr>
              <a:t>【MEGTRON6</a:t>
            </a:r>
            <a:r>
              <a:rPr lang="ja-JP" altLang="en-US" sz="2000" dirty="0">
                <a:latin typeface="メイリオ" panose="020B0604030504040204" pitchFamily="50" charset="-128"/>
                <a:ea typeface="メイリオ" panose="020B0604030504040204" pitchFamily="50" charset="-128"/>
              </a:rPr>
              <a:t>の特徴</a:t>
            </a:r>
            <a:r>
              <a:rPr lang="en-US" altLang="ja-JP" sz="2000" dirty="0">
                <a:latin typeface="メイリオ" panose="020B0604030504040204" pitchFamily="50" charset="-128"/>
                <a:ea typeface="メイリオ" panose="020B0604030504040204" pitchFamily="50" charset="-128"/>
              </a:rPr>
              <a:t>】</a:t>
            </a:r>
          </a:p>
          <a:p>
            <a:r>
              <a:rPr lang="en-US" altLang="ja-JP" sz="2000" dirty="0">
                <a:latin typeface="メイリオ" panose="020B0604030504040204" pitchFamily="50" charset="-128"/>
                <a:ea typeface="メイリオ" panose="020B0604030504040204" pitchFamily="50" charset="-128"/>
              </a:rPr>
              <a:t>• </a:t>
            </a:r>
            <a:r>
              <a:rPr lang="ja-JP" altLang="en-US" sz="2000" dirty="0">
                <a:latin typeface="メイリオ" panose="020B0604030504040204" pitchFamily="50" charset="-128"/>
                <a:ea typeface="メイリオ" panose="020B0604030504040204" pitchFamily="50" charset="-128"/>
              </a:rPr>
              <a:t>高周波用低損失基板材料</a:t>
            </a:r>
          </a:p>
          <a:p>
            <a:r>
              <a:rPr lang="en-US" altLang="ja-JP" sz="2000" dirty="0">
                <a:latin typeface="メイリオ" panose="020B0604030504040204" pitchFamily="50" charset="-128"/>
                <a:ea typeface="メイリオ" panose="020B0604030504040204" pitchFamily="50" charset="-128"/>
              </a:rPr>
              <a:t>• </a:t>
            </a:r>
            <a:r>
              <a:rPr lang="ja-JP" altLang="en-US" sz="2000" dirty="0">
                <a:latin typeface="メイリオ" panose="020B0604030504040204" pitchFamily="50" charset="-128"/>
                <a:ea typeface="メイリオ" panose="020B0604030504040204" pitchFamily="50" charset="-128"/>
              </a:rPr>
              <a:t>高速通信機器に使用</a:t>
            </a:r>
          </a:p>
        </p:txBody>
      </p:sp>
      <p:sp>
        <p:nvSpPr>
          <p:cNvPr id="4" name="テキスト ボックス 3">
            <a:extLst>
              <a:ext uri="{FF2B5EF4-FFF2-40B4-BE49-F238E27FC236}">
                <a16:creationId xmlns:a16="http://schemas.microsoft.com/office/drawing/2014/main" id="{C97A3704-B663-AC27-75B3-F518BC6E7A97}"/>
              </a:ext>
            </a:extLst>
          </p:cNvPr>
          <p:cNvSpPr txBox="1"/>
          <p:nvPr/>
        </p:nvSpPr>
        <p:spPr>
          <a:xfrm>
            <a:off x="13753497" y="5153070"/>
            <a:ext cx="3674384" cy="707886"/>
          </a:xfrm>
          <a:prstGeom prst="rect">
            <a:avLst/>
          </a:prstGeom>
          <a:noFill/>
        </p:spPr>
        <p:txBody>
          <a:bodyPr wrap="square" rtlCol="0">
            <a:spAutoFit/>
          </a:bodyPr>
          <a:lstStyle/>
          <a:p>
            <a:r>
              <a:rPr lang="ja-JP" altLang="en-US" sz="2000">
                <a:latin typeface="メイリオ" panose="020B0604030504040204" pitchFamily="50" charset="-128"/>
                <a:ea typeface="メイリオ" panose="020B0604030504040204" pitchFamily="50" charset="-128"/>
              </a:rPr>
              <a:t>高性能基板の正確な特性評価が次世代通信技術に必要</a:t>
            </a:r>
            <a:endParaRPr kumimoji="1" lang="ja-JP" altLang="en-US" sz="2000">
              <a:latin typeface="メイリオ" panose="020B0604030504040204" pitchFamily="50" charset="-128"/>
              <a:ea typeface="メイリオ" panose="020B0604030504040204" pitchFamily="50" charset="-128"/>
            </a:endParaRPr>
          </a:p>
        </p:txBody>
      </p:sp>
      <p:cxnSp>
        <p:nvCxnSpPr>
          <p:cNvPr id="7" name="直線矢印コネクタ 6">
            <a:extLst>
              <a:ext uri="{FF2B5EF4-FFF2-40B4-BE49-F238E27FC236}">
                <a16:creationId xmlns:a16="http://schemas.microsoft.com/office/drawing/2014/main" id="{C240D031-0E33-FC46-21C2-C173889805C5}"/>
              </a:ext>
            </a:extLst>
          </p:cNvPr>
          <p:cNvCxnSpPr>
            <a:cxnSpLocks/>
            <a:stCxn id="3" idx="3"/>
            <a:endCxn id="4" idx="1"/>
          </p:cNvCxnSpPr>
          <p:nvPr/>
        </p:nvCxnSpPr>
        <p:spPr>
          <a:xfrm>
            <a:off x="12621464" y="5502997"/>
            <a:ext cx="1132033" cy="40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直線矢印コネクタ 5">
            <a:extLst>
              <a:ext uri="{FF2B5EF4-FFF2-40B4-BE49-F238E27FC236}">
                <a16:creationId xmlns:a16="http://schemas.microsoft.com/office/drawing/2014/main" id="{D6B4700D-7EA1-F734-7F63-0B0642DE5055}"/>
              </a:ext>
            </a:extLst>
          </p:cNvPr>
          <p:cNvCxnSpPr>
            <a:cxnSpLocks/>
            <a:stCxn id="4" idx="2"/>
            <a:endCxn id="9" idx="0"/>
          </p:cNvCxnSpPr>
          <p:nvPr/>
        </p:nvCxnSpPr>
        <p:spPr>
          <a:xfrm>
            <a:off x="15590689" y="5860956"/>
            <a:ext cx="0" cy="42654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テキスト ボックス 8">
            <a:extLst>
              <a:ext uri="{FF2B5EF4-FFF2-40B4-BE49-F238E27FC236}">
                <a16:creationId xmlns:a16="http://schemas.microsoft.com/office/drawing/2014/main" id="{4E72D370-D266-1BF9-3A50-6841CDF1AC43}"/>
              </a:ext>
            </a:extLst>
          </p:cNvPr>
          <p:cNvSpPr txBox="1"/>
          <p:nvPr/>
        </p:nvSpPr>
        <p:spPr>
          <a:xfrm>
            <a:off x="13024613" y="6287497"/>
            <a:ext cx="5132152" cy="400110"/>
          </a:xfrm>
          <a:prstGeom prst="rect">
            <a:avLst/>
          </a:prstGeom>
          <a:noFill/>
        </p:spPr>
        <p:txBody>
          <a:bodyPr wrap="square" rtlCol="0">
            <a:spAutoFit/>
          </a:bodyPr>
          <a:lstStyle/>
          <a:p>
            <a:r>
              <a:rPr kumimoji="1" lang="ja-JP" altLang="en-US" sz="2000">
                <a:latin typeface="メイリオ" panose="020B0604030504040204" pitchFamily="50" charset="-128"/>
                <a:ea typeface="メイリオ" panose="020B0604030504040204" pitchFamily="50" charset="-128"/>
              </a:rPr>
              <a:t>このような基板の評価には</a:t>
            </a:r>
            <a:r>
              <a:rPr kumimoji="1" lang="en-US" altLang="ja-JP" sz="2000">
                <a:latin typeface="メイリオ" panose="020B0604030504040204" pitchFamily="50" charset="-128"/>
                <a:ea typeface="メイリオ" panose="020B0604030504040204" pitchFamily="50" charset="-128"/>
              </a:rPr>
              <a:t>BCDR</a:t>
            </a:r>
            <a:r>
              <a:rPr kumimoji="1" lang="ja-JP" altLang="en-US" sz="2000">
                <a:latin typeface="メイリオ" panose="020B0604030504040204" pitchFamily="50" charset="-128"/>
                <a:ea typeface="メイリオ" panose="020B0604030504040204" pitchFamily="50" charset="-128"/>
              </a:rPr>
              <a:t>法が有効</a:t>
            </a:r>
          </a:p>
        </p:txBody>
      </p:sp>
      <p:sp>
        <p:nvSpPr>
          <p:cNvPr id="10" name="テキスト ボックス 9">
            <a:extLst>
              <a:ext uri="{FF2B5EF4-FFF2-40B4-BE49-F238E27FC236}">
                <a16:creationId xmlns:a16="http://schemas.microsoft.com/office/drawing/2014/main" id="{7E7E3B0A-4E8F-2FAC-D188-DB9578740BB8}"/>
              </a:ext>
            </a:extLst>
          </p:cNvPr>
          <p:cNvSpPr txBox="1"/>
          <p:nvPr/>
        </p:nvSpPr>
        <p:spPr>
          <a:xfrm>
            <a:off x="9424610" y="4581840"/>
            <a:ext cx="5811026" cy="400110"/>
          </a:xfrm>
          <a:prstGeom prst="rect">
            <a:avLst/>
          </a:prstGeom>
          <a:noFill/>
        </p:spPr>
        <p:txBody>
          <a:bodyPr wrap="square" rtlCol="0">
            <a:spAutoFit/>
          </a:bodyPr>
          <a:lstStyle/>
          <a:p>
            <a:r>
              <a:rPr kumimoji="1" lang="en-US" altLang="ja-JP" sz="2000" dirty="0">
                <a:latin typeface="メイリオ" panose="020B0604030504040204" pitchFamily="50" charset="-128"/>
                <a:ea typeface="メイリオ" panose="020B0604030504040204" pitchFamily="50" charset="-128"/>
              </a:rPr>
              <a:t>FR4</a:t>
            </a:r>
            <a:r>
              <a:rPr kumimoji="1" lang="ja-JP" altLang="en-US" sz="2000" dirty="0">
                <a:latin typeface="メイリオ" panose="020B0604030504040204" pitchFamily="50" charset="-128"/>
                <a:ea typeface="メイリオ" panose="020B0604030504040204" pitchFamily="50" charset="-128"/>
              </a:rPr>
              <a:t>は先行研究で測定．今回は測定していない</a:t>
            </a:r>
          </a:p>
        </p:txBody>
      </p:sp>
      <p:sp>
        <p:nvSpPr>
          <p:cNvPr id="13" name="テキスト ボックス 12">
            <a:extLst>
              <a:ext uri="{FF2B5EF4-FFF2-40B4-BE49-F238E27FC236}">
                <a16:creationId xmlns:a16="http://schemas.microsoft.com/office/drawing/2014/main" id="{4CFCCC2F-1D95-496E-5B8A-2C10819BEC89}"/>
              </a:ext>
            </a:extLst>
          </p:cNvPr>
          <p:cNvSpPr txBox="1"/>
          <p:nvPr/>
        </p:nvSpPr>
        <p:spPr>
          <a:xfrm>
            <a:off x="0" y="641419"/>
            <a:ext cx="9144000" cy="369332"/>
          </a:xfrm>
          <a:prstGeom prst="rect">
            <a:avLst/>
          </a:prstGeom>
          <a:noFill/>
        </p:spPr>
        <p:txBody>
          <a:bodyPr wrap="square">
            <a:spAutoFit/>
          </a:bodyPr>
          <a:lstStyle/>
          <a:p>
            <a:pPr algn="ctr"/>
            <a:r>
              <a:rPr lang="ja-JP" altLang="en-US" dirty="0"/>
              <a:t>次世代通信（</a:t>
            </a:r>
            <a:r>
              <a:rPr lang="en-US" altLang="ja-JP" dirty="0"/>
              <a:t>5G/6G</a:t>
            </a:r>
            <a:r>
              <a:rPr lang="ja-JP" altLang="en-US" dirty="0"/>
              <a:t>）に不可欠な低損失基板「</a:t>
            </a:r>
            <a:r>
              <a:rPr lang="en-US" altLang="ja-JP" dirty="0"/>
              <a:t>MEGTRON6</a:t>
            </a:r>
            <a:r>
              <a:rPr lang="ja-JP" altLang="en-US" dirty="0"/>
              <a:t>」を評価対象に選定</a:t>
            </a:r>
          </a:p>
        </p:txBody>
      </p:sp>
      <p:sp>
        <p:nvSpPr>
          <p:cNvPr id="14" name="Rectangle 1">
            <a:extLst>
              <a:ext uri="{FF2B5EF4-FFF2-40B4-BE49-F238E27FC236}">
                <a16:creationId xmlns:a16="http://schemas.microsoft.com/office/drawing/2014/main" id="{6B07E29F-3AF5-8D22-0627-43C4741AD504}"/>
              </a:ext>
            </a:extLst>
          </p:cNvPr>
          <p:cNvSpPr>
            <a:spLocks noChangeArrowheads="1"/>
          </p:cNvSpPr>
          <p:nvPr/>
        </p:nvSpPr>
        <p:spPr bwMode="auto">
          <a:xfrm>
            <a:off x="762001" y="4596898"/>
            <a:ext cx="7619998"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【選定の理由】</a:t>
            </a:r>
            <a:br>
              <a:rPr kumimoji="0" lang="en-US" altLang="ja-JP" sz="1800" b="1" i="0" u="none" strike="noStrike" cap="none" normalizeH="0" baseline="0" dirty="0">
                <a:ln>
                  <a:noFill/>
                </a:ln>
                <a:solidFill>
                  <a:schemeClr val="tx1"/>
                </a:solidFill>
                <a:effectLst/>
                <a:latin typeface="Arial" panose="020B0604020202020204" pitchFamily="34" charset="0"/>
              </a:rPr>
            </a:br>
            <a:r>
              <a:rPr kumimoji="0" lang="ja-JP" altLang="ja-JP" sz="1800" b="1" i="0" u="none" strike="noStrike" cap="none" normalizeH="0" baseline="0" dirty="0">
                <a:ln>
                  <a:noFill/>
                </a:ln>
                <a:solidFill>
                  <a:schemeClr val="tx1"/>
                </a:solidFill>
                <a:effectLst/>
                <a:latin typeface="Arial" panose="020B0604020202020204" pitchFamily="34" charset="0"/>
              </a:rPr>
              <a:t>次世代通信への対応</a:t>
            </a:r>
            <a:r>
              <a:rPr kumimoji="0" lang="ja-JP" altLang="ja-JP" sz="1800" b="0" i="0" u="none" strike="noStrike" cap="none" normalizeH="0" baseline="0" dirty="0">
                <a:ln>
                  <a:noFill/>
                </a:ln>
                <a:solidFill>
                  <a:schemeClr val="tx1"/>
                </a:solidFill>
                <a:effectLst/>
                <a:latin typeface="Arial" panose="020B0604020202020204" pitchFamily="34" charset="0"/>
              </a:rPr>
              <a:t>: 5G基地局や高速通信機器に採用される高性能材料</a:t>
            </a:r>
            <a:br>
              <a:rPr kumimoji="0" lang="en-US" altLang="ja-JP" sz="1800" b="0" i="0" u="none" strike="noStrike" cap="none" normalizeH="0" baseline="0" dirty="0">
                <a:ln>
                  <a:noFill/>
                </a:ln>
                <a:solidFill>
                  <a:schemeClr val="tx1"/>
                </a:solidFill>
                <a:effectLst/>
                <a:latin typeface="Arial" panose="020B0604020202020204" pitchFamily="34" charset="0"/>
              </a:rPr>
            </a:br>
            <a:r>
              <a:rPr kumimoji="0" lang="ja-JP" altLang="ja-JP" sz="1800" b="1" i="0" u="none" strike="noStrike" cap="none" normalizeH="0" baseline="0" dirty="0">
                <a:ln>
                  <a:noFill/>
                </a:ln>
                <a:solidFill>
                  <a:schemeClr val="tx1"/>
                </a:solidFill>
                <a:effectLst/>
                <a:latin typeface="Arial" panose="020B0604020202020204" pitchFamily="34" charset="0"/>
              </a:rPr>
              <a:t>評価の必要性</a:t>
            </a:r>
            <a:r>
              <a:rPr kumimoji="0" lang="ja-JP" altLang="ja-JP" sz="1800" b="0" i="0" u="none" strike="noStrike" cap="none" normalizeH="0" baseline="0" dirty="0">
                <a:ln>
                  <a:noFill/>
                </a:ln>
                <a:solidFill>
                  <a:schemeClr val="tx1"/>
                </a:solidFill>
                <a:effectLst/>
                <a:latin typeface="Arial" panose="020B0604020202020204" pitchFamily="34" charset="0"/>
              </a:rPr>
              <a:t>: 高周波領域での精密な特性評価が不可欠</a:t>
            </a:r>
            <a:br>
              <a:rPr kumimoji="0" lang="en-US" altLang="ja-JP" sz="1800" b="0" i="0" u="none" strike="noStrike" cap="none" normalizeH="0" baseline="0" dirty="0">
                <a:ln>
                  <a:noFill/>
                </a:ln>
                <a:solidFill>
                  <a:schemeClr val="tx1"/>
                </a:solidFill>
                <a:effectLst/>
                <a:latin typeface="Arial" panose="020B0604020202020204" pitchFamily="34" charset="0"/>
              </a:rPr>
            </a:br>
            <a:r>
              <a:rPr kumimoji="0" lang="ja-JP" altLang="ja-JP" sz="1800" b="1" i="0" u="none" strike="noStrike" cap="none" normalizeH="0" baseline="0" dirty="0">
                <a:ln>
                  <a:noFill/>
                </a:ln>
                <a:solidFill>
                  <a:schemeClr val="tx1"/>
                </a:solidFill>
                <a:effectLst/>
                <a:latin typeface="Arial" panose="020B0604020202020204" pitchFamily="34" charset="0"/>
              </a:rPr>
              <a:t>手法の整合性</a:t>
            </a:r>
            <a:r>
              <a:rPr kumimoji="0" lang="ja-JP" altLang="ja-JP" sz="1800" b="0" i="0" u="none" strike="noStrike" cap="none" normalizeH="0" baseline="0" dirty="0">
                <a:ln>
                  <a:noFill/>
                </a:ln>
                <a:solidFill>
                  <a:schemeClr val="tx1"/>
                </a:solidFill>
                <a:effectLst/>
                <a:latin typeface="Arial" panose="020B0604020202020204" pitchFamily="34" charset="0"/>
              </a:rPr>
              <a:t>: BCDR法は、このような低損失材料の評価に極めて有効 </a:t>
            </a:r>
          </a:p>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0" i="0" u="none" strike="noStrike" cap="none" normalizeH="0" baseline="0" dirty="0">
                <a:ln>
                  <a:noFill/>
                </a:ln>
                <a:solidFill>
                  <a:schemeClr val="tx1"/>
                </a:solidFill>
                <a:effectLst/>
                <a:latin typeface="Arial" panose="020B0604020202020204" pitchFamily="34" charset="0"/>
              </a:rPr>
              <a:t>※ FR-4（汎用基板）は先行研究で評価済みのため、今回は対象外 </a:t>
            </a:r>
          </a:p>
        </p:txBody>
      </p:sp>
    </p:spTree>
    <p:extLst>
      <p:ext uri="{BB962C8B-B14F-4D97-AF65-F5344CB8AC3E}">
        <p14:creationId xmlns:p14="http://schemas.microsoft.com/office/powerpoint/2010/main" val="215497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a:extLst>
            <a:ext uri="{FF2B5EF4-FFF2-40B4-BE49-F238E27FC236}">
              <a16:creationId xmlns:a16="http://schemas.microsoft.com/office/drawing/2014/main" id="{7FDD6139-8454-83CD-56D4-8BD4208768A0}"/>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F65AAE88-A524-C555-ADC8-9C45C9B5E3CF}"/>
              </a:ext>
            </a:extLst>
          </p:cNvPr>
          <p:cNvSpPr>
            <a:spLocks noGrp="1"/>
          </p:cNvSpPr>
          <p:nvPr>
            <p:ph type="title"/>
          </p:nvPr>
        </p:nvSpPr>
        <p:spPr>
          <a:xfrm>
            <a:off x="628650" y="206445"/>
            <a:ext cx="7886700" cy="624689"/>
          </a:xfrm>
        </p:spPr>
        <p:txBody>
          <a:bodyPr/>
          <a:lstStyle/>
          <a:p>
            <a:r>
              <a:rPr lang="en-US" altLang="ja-JP"/>
              <a:t>BCDR</a:t>
            </a:r>
            <a:r>
              <a:rPr lang="ja-JP" altLang="en-US"/>
              <a:t>法による測定方法</a:t>
            </a:r>
            <a:endParaRPr kumimoji="1" lang="ja-JP" altLang="en-US" sz="2800"/>
          </a:p>
        </p:txBody>
      </p:sp>
      <p:sp>
        <p:nvSpPr>
          <p:cNvPr id="10" name="角丸四角形 8">
            <a:extLst>
              <a:ext uri="{FF2B5EF4-FFF2-40B4-BE49-F238E27FC236}">
                <a16:creationId xmlns:a16="http://schemas.microsoft.com/office/drawing/2014/main" id="{B3B4EE37-1740-BE9C-38BA-389B0C6CCC64}"/>
              </a:ext>
            </a:extLst>
          </p:cNvPr>
          <p:cNvSpPr/>
          <p:nvPr/>
        </p:nvSpPr>
        <p:spPr>
          <a:xfrm>
            <a:off x="262464" y="1098649"/>
            <a:ext cx="8619070" cy="5189995"/>
          </a:xfrm>
          <a:prstGeom prst="roundRect">
            <a:avLst>
              <a:gd name="adj" fmla="val 4013"/>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角丸四角形 11">
            <a:extLst>
              <a:ext uri="{FF2B5EF4-FFF2-40B4-BE49-F238E27FC236}">
                <a16:creationId xmlns:a16="http://schemas.microsoft.com/office/drawing/2014/main" id="{243C7D4A-729B-E2B3-CB46-BB72DF9E1649}"/>
              </a:ext>
            </a:extLst>
          </p:cNvPr>
          <p:cNvSpPr/>
          <p:nvPr/>
        </p:nvSpPr>
        <p:spPr>
          <a:xfrm>
            <a:off x="262464" y="1098649"/>
            <a:ext cx="4889085" cy="534832"/>
          </a:xfrm>
          <a:prstGeom prst="roundRect">
            <a:avLst>
              <a:gd name="adj" fmla="val 37579"/>
            </a:avLst>
          </a:prstGeom>
          <a:solidFill>
            <a:schemeClr val="bg1"/>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rPr>
              <a:t>BCDR</a:t>
            </a:r>
            <a:r>
              <a:rPr kumimoji="1" lang="ja-JP" altLang="en-US" sz="2400" b="1" dirty="0">
                <a:solidFill>
                  <a:schemeClr val="tx1"/>
                </a:solidFill>
              </a:rPr>
              <a:t>法（平衡円板共振器法）</a:t>
            </a:r>
          </a:p>
        </p:txBody>
      </p:sp>
      <p:pic>
        <p:nvPicPr>
          <p:cNvPr id="24" name="コンテンツ プレースホルダー 4">
            <a:extLst>
              <a:ext uri="{FF2B5EF4-FFF2-40B4-BE49-F238E27FC236}">
                <a16:creationId xmlns:a16="http://schemas.microsoft.com/office/drawing/2014/main" id="{98FD4552-4DA5-7487-24F1-1F707E80C6AC}"/>
              </a:ext>
            </a:extLst>
          </p:cNvPr>
          <p:cNvPicPr>
            <a:picLocks noChangeAspect="1"/>
          </p:cNvPicPr>
          <p:nvPr/>
        </p:nvPicPr>
        <p:blipFill rotWithShape="1">
          <a:blip r:embed="rId3">
            <a:extLst>
              <a:ext uri="{28A0092B-C50C-407E-A947-70E740481C1C}">
                <a14:useLocalDpi xmlns:a14="http://schemas.microsoft.com/office/drawing/2010/main" val="0"/>
              </a:ext>
            </a:extLst>
          </a:blip>
          <a:srcRect b="2668"/>
          <a:stretch/>
        </p:blipFill>
        <p:spPr bwMode="auto">
          <a:xfrm>
            <a:off x="-4076083" y="1192904"/>
            <a:ext cx="3790950" cy="2290314"/>
          </a:xfrm>
          <a:prstGeom prst="rect">
            <a:avLst/>
          </a:prstGeom>
          <a:noFill/>
          <a:ln>
            <a:noFill/>
          </a:ln>
          <a:extLst>
            <a:ext uri="{53640926-AAD7-44D8-BBD7-CCE9431645EC}">
              <a14:shadowObscured xmlns:a14="http://schemas.microsoft.com/office/drawing/2010/main"/>
            </a:ext>
          </a:extLst>
        </p:spPr>
      </p:pic>
      <p:grpSp>
        <p:nvGrpSpPr>
          <p:cNvPr id="59" name="グループ化 58">
            <a:extLst>
              <a:ext uri="{FF2B5EF4-FFF2-40B4-BE49-F238E27FC236}">
                <a16:creationId xmlns:a16="http://schemas.microsoft.com/office/drawing/2014/main" id="{2370AC51-296A-D547-C782-00672C18D8DD}"/>
              </a:ext>
            </a:extLst>
          </p:cNvPr>
          <p:cNvGrpSpPr/>
          <p:nvPr/>
        </p:nvGrpSpPr>
        <p:grpSpPr>
          <a:xfrm>
            <a:off x="188366" y="2417577"/>
            <a:ext cx="7443744" cy="2776348"/>
            <a:chOff x="188366" y="1752600"/>
            <a:chExt cx="7443744" cy="2776348"/>
          </a:xfrm>
        </p:grpSpPr>
        <p:pic>
          <p:nvPicPr>
            <p:cNvPr id="17" name="グラフィックス 16">
              <a:extLst>
                <a:ext uri="{FF2B5EF4-FFF2-40B4-BE49-F238E27FC236}">
                  <a16:creationId xmlns:a16="http://schemas.microsoft.com/office/drawing/2014/main" id="{80CF099B-F092-E51D-AB13-EDCCEA2CED1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7356" y="2008948"/>
              <a:ext cx="2518562" cy="2520000"/>
            </a:xfrm>
            <a:prstGeom prst="rect">
              <a:avLst/>
            </a:prstGeom>
          </p:spPr>
        </p:pic>
        <p:pic>
          <p:nvPicPr>
            <p:cNvPr id="27" name="グラフィックス 26">
              <a:extLst>
                <a:ext uri="{FF2B5EF4-FFF2-40B4-BE49-F238E27FC236}">
                  <a16:creationId xmlns:a16="http://schemas.microsoft.com/office/drawing/2014/main" id="{21C61D5A-A2C0-D48A-2D0F-005D55582CA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911833" y="2008948"/>
              <a:ext cx="2518562" cy="2520000"/>
            </a:xfrm>
            <a:prstGeom prst="rect">
              <a:avLst/>
            </a:prstGeom>
          </p:spPr>
        </p:pic>
        <p:sp>
          <p:nvSpPr>
            <p:cNvPr id="3" name="テキスト ボックス 2">
              <a:extLst>
                <a:ext uri="{FF2B5EF4-FFF2-40B4-BE49-F238E27FC236}">
                  <a16:creationId xmlns:a16="http://schemas.microsoft.com/office/drawing/2014/main" id="{A6816B93-7A07-B48A-7931-2794DE858695}"/>
                </a:ext>
              </a:extLst>
            </p:cNvPr>
            <p:cNvSpPr txBox="1"/>
            <p:nvPr/>
          </p:nvSpPr>
          <p:spPr>
            <a:xfrm>
              <a:off x="3690387" y="2388432"/>
              <a:ext cx="895298" cy="369332"/>
            </a:xfrm>
            <a:prstGeom prst="rect">
              <a:avLst/>
            </a:prstGeom>
            <a:noFill/>
          </p:spPr>
          <p:txBody>
            <a:bodyPr wrap="square" rtlCol="0">
              <a:spAutoFit/>
            </a:bodyPr>
            <a:lstStyle/>
            <a:p>
              <a:pPr algn="ctr"/>
              <a:r>
                <a:rPr lang="ja-JP" altLang="en-US">
                  <a:latin typeface="+mn-ea"/>
                </a:rPr>
                <a:t>銅電極</a:t>
              </a:r>
            </a:p>
          </p:txBody>
        </p:sp>
        <p:cxnSp>
          <p:nvCxnSpPr>
            <p:cNvPr id="4" name="直線矢印コネクタ 3">
              <a:extLst>
                <a:ext uri="{FF2B5EF4-FFF2-40B4-BE49-F238E27FC236}">
                  <a16:creationId xmlns:a16="http://schemas.microsoft.com/office/drawing/2014/main" id="{DE0996C5-2F30-341D-4CFA-7CEDA424B632}"/>
                </a:ext>
              </a:extLst>
            </p:cNvPr>
            <p:cNvCxnSpPr>
              <a:cxnSpLocks/>
              <a:stCxn id="3" idx="3"/>
            </p:cNvCxnSpPr>
            <p:nvPr/>
          </p:nvCxnSpPr>
          <p:spPr>
            <a:xfrm>
              <a:off x="4585685" y="2573098"/>
              <a:ext cx="1451196" cy="14058"/>
            </a:xfrm>
            <a:prstGeom prst="straightConnector1">
              <a:avLst/>
            </a:prstGeom>
            <a:ln w="19050">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5" name="直線矢印コネクタ 4">
              <a:extLst>
                <a:ext uri="{FF2B5EF4-FFF2-40B4-BE49-F238E27FC236}">
                  <a16:creationId xmlns:a16="http://schemas.microsoft.com/office/drawing/2014/main" id="{091D1A05-B6CE-DEB1-B6DA-1C97BDA3490F}"/>
                </a:ext>
              </a:extLst>
            </p:cNvPr>
            <p:cNvCxnSpPr>
              <a:cxnSpLocks/>
              <a:stCxn id="3" idx="1"/>
            </p:cNvCxnSpPr>
            <p:nvPr/>
          </p:nvCxnSpPr>
          <p:spPr>
            <a:xfrm flipH="1">
              <a:off x="2226764" y="2573098"/>
              <a:ext cx="1463623" cy="0"/>
            </a:xfrm>
            <a:prstGeom prst="straightConnector1">
              <a:avLst/>
            </a:prstGeom>
            <a:ln w="19050">
              <a:solidFill>
                <a:schemeClr val="tx1"/>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6" name="テキスト ボックス 5">
              <a:extLst>
                <a:ext uri="{FF2B5EF4-FFF2-40B4-BE49-F238E27FC236}">
                  <a16:creationId xmlns:a16="http://schemas.microsoft.com/office/drawing/2014/main" id="{A2449DDC-0E3D-9142-3313-E18BBBF3DB8F}"/>
                </a:ext>
              </a:extLst>
            </p:cNvPr>
            <p:cNvSpPr txBox="1"/>
            <p:nvPr/>
          </p:nvSpPr>
          <p:spPr>
            <a:xfrm>
              <a:off x="3690387" y="2984984"/>
              <a:ext cx="895298" cy="369332"/>
            </a:xfrm>
            <a:prstGeom prst="rect">
              <a:avLst/>
            </a:prstGeom>
            <a:noFill/>
          </p:spPr>
          <p:txBody>
            <a:bodyPr wrap="square" rtlCol="0">
              <a:spAutoFit/>
            </a:bodyPr>
            <a:lstStyle/>
            <a:p>
              <a:pPr algn="ctr"/>
              <a:r>
                <a:rPr lang="ja-JP" altLang="en-US">
                  <a:latin typeface="+mn-ea"/>
                </a:rPr>
                <a:t>誘電体</a:t>
              </a:r>
            </a:p>
          </p:txBody>
        </p:sp>
        <p:cxnSp>
          <p:nvCxnSpPr>
            <p:cNvPr id="7" name="直線矢印コネクタ 6">
              <a:extLst>
                <a:ext uri="{FF2B5EF4-FFF2-40B4-BE49-F238E27FC236}">
                  <a16:creationId xmlns:a16="http://schemas.microsoft.com/office/drawing/2014/main" id="{7865E44F-456D-7914-C156-F49DEDF97A59}"/>
                </a:ext>
              </a:extLst>
            </p:cNvPr>
            <p:cNvCxnSpPr>
              <a:cxnSpLocks/>
              <a:stCxn id="6" idx="1"/>
            </p:cNvCxnSpPr>
            <p:nvPr/>
          </p:nvCxnSpPr>
          <p:spPr>
            <a:xfrm flipH="1" flipV="1">
              <a:off x="1840782" y="3115929"/>
              <a:ext cx="1849605" cy="53721"/>
            </a:xfrm>
            <a:prstGeom prst="straightConnector1">
              <a:avLst/>
            </a:prstGeom>
            <a:ln w="19050">
              <a:solidFill>
                <a:schemeClr val="tx1"/>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8" name="直線矢印コネクタ 7">
              <a:extLst>
                <a:ext uri="{FF2B5EF4-FFF2-40B4-BE49-F238E27FC236}">
                  <a16:creationId xmlns:a16="http://schemas.microsoft.com/office/drawing/2014/main" id="{9EB17793-B794-C538-8B08-9BD49BA3874E}"/>
                </a:ext>
              </a:extLst>
            </p:cNvPr>
            <p:cNvCxnSpPr>
              <a:cxnSpLocks/>
              <a:stCxn id="6" idx="3"/>
            </p:cNvCxnSpPr>
            <p:nvPr/>
          </p:nvCxnSpPr>
          <p:spPr>
            <a:xfrm flipV="1">
              <a:off x="4585685" y="3109395"/>
              <a:ext cx="1451196" cy="60255"/>
            </a:xfrm>
            <a:prstGeom prst="straightConnector1">
              <a:avLst/>
            </a:prstGeom>
            <a:ln w="19050">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9" name="テキスト ボックス 8">
              <a:extLst>
                <a:ext uri="{FF2B5EF4-FFF2-40B4-BE49-F238E27FC236}">
                  <a16:creationId xmlns:a16="http://schemas.microsoft.com/office/drawing/2014/main" id="{1FD7D4CF-FB9A-6047-EA5F-982C2381CD51}"/>
                </a:ext>
              </a:extLst>
            </p:cNvPr>
            <p:cNvSpPr txBox="1"/>
            <p:nvPr/>
          </p:nvSpPr>
          <p:spPr>
            <a:xfrm>
              <a:off x="3565956" y="3581537"/>
              <a:ext cx="1144162" cy="369332"/>
            </a:xfrm>
            <a:prstGeom prst="rect">
              <a:avLst/>
            </a:prstGeom>
            <a:noFill/>
          </p:spPr>
          <p:txBody>
            <a:bodyPr wrap="square" rtlCol="0">
              <a:spAutoFit/>
            </a:bodyPr>
            <a:lstStyle/>
            <a:p>
              <a:pPr algn="ctr"/>
              <a:r>
                <a:rPr lang="ja-JP" altLang="en-US" dirty="0">
                  <a:latin typeface="+mn-ea"/>
                </a:rPr>
                <a:t>銅板電極</a:t>
              </a:r>
            </a:p>
          </p:txBody>
        </p:sp>
        <p:cxnSp>
          <p:nvCxnSpPr>
            <p:cNvPr id="12" name="直線矢印コネクタ 11">
              <a:extLst>
                <a:ext uri="{FF2B5EF4-FFF2-40B4-BE49-F238E27FC236}">
                  <a16:creationId xmlns:a16="http://schemas.microsoft.com/office/drawing/2014/main" id="{1D444CDE-E986-F740-B424-2FFEDF54F17C}"/>
                </a:ext>
              </a:extLst>
            </p:cNvPr>
            <p:cNvCxnSpPr>
              <a:cxnSpLocks/>
              <a:stCxn id="9" idx="1"/>
            </p:cNvCxnSpPr>
            <p:nvPr/>
          </p:nvCxnSpPr>
          <p:spPr>
            <a:xfrm flipH="1" flipV="1">
              <a:off x="1713605" y="3429000"/>
              <a:ext cx="1852351" cy="337203"/>
            </a:xfrm>
            <a:prstGeom prst="straightConnector1">
              <a:avLst/>
            </a:prstGeom>
            <a:ln w="19050">
              <a:solidFill>
                <a:schemeClr val="tx1"/>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3" name="直線矢印コネクタ 12">
              <a:extLst>
                <a:ext uri="{FF2B5EF4-FFF2-40B4-BE49-F238E27FC236}">
                  <a16:creationId xmlns:a16="http://schemas.microsoft.com/office/drawing/2014/main" id="{829FD071-5596-64D7-29EB-6D14B8C00406}"/>
                </a:ext>
              </a:extLst>
            </p:cNvPr>
            <p:cNvCxnSpPr>
              <a:cxnSpLocks/>
              <a:stCxn id="9" idx="3"/>
            </p:cNvCxnSpPr>
            <p:nvPr/>
          </p:nvCxnSpPr>
          <p:spPr>
            <a:xfrm>
              <a:off x="4710118" y="3766203"/>
              <a:ext cx="1466464" cy="105937"/>
            </a:xfrm>
            <a:prstGeom prst="straightConnector1">
              <a:avLst/>
            </a:prstGeom>
            <a:ln w="19050">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21" name="テキスト ボックス 20">
              <a:extLst>
                <a:ext uri="{FF2B5EF4-FFF2-40B4-BE49-F238E27FC236}">
                  <a16:creationId xmlns:a16="http://schemas.microsoft.com/office/drawing/2014/main" id="{0A4131A1-73FD-A8A4-ED4D-B3AE81BF8DC1}"/>
                </a:ext>
              </a:extLst>
            </p:cNvPr>
            <p:cNvSpPr txBox="1"/>
            <p:nvPr/>
          </p:nvSpPr>
          <p:spPr>
            <a:xfrm>
              <a:off x="3460694" y="1889425"/>
              <a:ext cx="1354684" cy="369332"/>
            </a:xfrm>
            <a:prstGeom prst="rect">
              <a:avLst/>
            </a:prstGeom>
            <a:noFill/>
          </p:spPr>
          <p:txBody>
            <a:bodyPr wrap="square" rtlCol="0">
              <a:spAutoFit/>
            </a:bodyPr>
            <a:lstStyle/>
            <a:p>
              <a:pPr algn="ctr"/>
              <a:r>
                <a:rPr lang="ja-JP" altLang="en-US" dirty="0">
                  <a:latin typeface="+mn-ea"/>
                </a:rPr>
                <a:t>同軸励振線</a:t>
              </a:r>
            </a:p>
          </p:txBody>
        </p:sp>
        <p:cxnSp>
          <p:nvCxnSpPr>
            <p:cNvPr id="22" name="直線矢印コネクタ 21">
              <a:extLst>
                <a:ext uri="{FF2B5EF4-FFF2-40B4-BE49-F238E27FC236}">
                  <a16:creationId xmlns:a16="http://schemas.microsoft.com/office/drawing/2014/main" id="{2686837A-1FC6-59F7-83AF-8FAD042466EA}"/>
                </a:ext>
              </a:extLst>
            </p:cNvPr>
            <p:cNvCxnSpPr>
              <a:cxnSpLocks/>
              <a:stCxn id="21" idx="3"/>
            </p:cNvCxnSpPr>
            <p:nvPr/>
          </p:nvCxnSpPr>
          <p:spPr>
            <a:xfrm>
              <a:off x="4815378" y="2074091"/>
              <a:ext cx="1317958" cy="123009"/>
            </a:xfrm>
            <a:prstGeom prst="straightConnector1">
              <a:avLst/>
            </a:prstGeom>
            <a:ln w="19050">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23" name="直線矢印コネクタ 22">
              <a:extLst>
                <a:ext uri="{FF2B5EF4-FFF2-40B4-BE49-F238E27FC236}">
                  <a16:creationId xmlns:a16="http://schemas.microsoft.com/office/drawing/2014/main" id="{EC20BB22-3425-ECA1-4A10-A8FB6BE2FE25}"/>
                </a:ext>
              </a:extLst>
            </p:cNvPr>
            <p:cNvCxnSpPr>
              <a:cxnSpLocks/>
              <a:stCxn id="21" idx="1"/>
            </p:cNvCxnSpPr>
            <p:nvPr/>
          </p:nvCxnSpPr>
          <p:spPr>
            <a:xfrm flipH="1">
              <a:off x="1543050" y="2074091"/>
              <a:ext cx="1917644" cy="76513"/>
            </a:xfrm>
            <a:prstGeom prst="straightConnector1">
              <a:avLst/>
            </a:prstGeom>
            <a:ln w="19050">
              <a:solidFill>
                <a:schemeClr val="tx1"/>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56" name="直線矢印コネクタ 55">
              <a:extLst>
                <a:ext uri="{FF2B5EF4-FFF2-40B4-BE49-F238E27FC236}">
                  <a16:creationId xmlns:a16="http://schemas.microsoft.com/office/drawing/2014/main" id="{88B29781-40F0-857B-5092-995ADED8DA7B}"/>
                </a:ext>
              </a:extLst>
            </p:cNvPr>
            <p:cNvCxnSpPr>
              <a:cxnSpLocks/>
            </p:cNvCxnSpPr>
            <p:nvPr/>
          </p:nvCxnSpPr>
          <p:spPr>
            <a:xfrm>
              <a:off x="1245165" y="1752600"/>
              <a:ext cx="0" cy="635832"/>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58" name="テキスト ボックス 57">
              <a:extLst>
                <a:ext uri="{FF2B5EF4-FFF2-40B4-BE49-F238E27FC236}">
                  <a16:creationId xmlns:a16="http://schemas.microsoft.com/office/drawing/2014/main" id="{797899E7-F0E9-8844-D78A-1361373AAB76}"/>
                </a:ext>
              </a:extLst>
            </p:cNvPr>
            <p:cNvSpPr txBox="1"/>
            <p:nvPr/>
          </p:nvSpPr>
          <p:spPr>
            <a:xfrm>
              <a:off x="188366" y="1809623"/>
              <a:ext cx="1133598" cy="369332"/>
            </a:xfrm>
            <a:prstGeom prst="rect">
              <a:avLst/>
            </a:prstGeom>
            <a:noFill/>
          </p:spPr>
          <p:txBody>
            <a:bodyPr wrap="square" rtlCol="0">
              <a:spAutoFit/>
            </a:bodyPr>
            <a:lstStyle/>
            <a:p>
              <a:pPr algn="ctr"/>
              <a:r>
                <a:rPr lang="en-US" altLang="ja-JP">
                  <a:solidFill>
                    <a:schemeClr val="accent1"/>
                  </a:solidFill>
                  <a:latin typeface="+mn-ea"/>
                </a:rPr>
                <a:t>RF</a:t>
              </a:r>
              <a:r>
                <a:rPr lang="ja-JP" altLang="en-US">
                  <a:solidFill>
                    <a:schemeClr val="accent1"/>
                  </a:solidFill>
                  <a:latin typeface="+mn-ea"/>
                </a:rPr>
                <a:t>信号</a:t>
              </a:r>
            </a:p>
          </p:txBody>
        </p:sp>
        <p:cxnSp>
          <p:nvCxnSpPr>
            <p:cNvPr id="14" name="直線矢印コネクタ 13">
              <a:extLst>
                <a:ext uri="{FF2B5EF4-FFF2-40B4-BE49-F238E27FC236}">
                  <a16:creationId xmlns:a16="http://schemas.microsoft.com/office/drawing/2014/main" id="{27F1A6BE-6A1E-8CBD-4041-AC51CC64F19F}"/>
                </a:ext>
              </a:extLst>
            </p:cNvPr>
            <p:cNvCxnSpPr>
              <a:cxnSpLocks/>
            </p:cNvCxnSpPr>
            <p:nvPr/>
          </p:nvCxnSpPr>
          <p:spPr>
            <a:xfrm>
              <a:off x="6452754" y="1752600"/>
              <a:ext cx="0" cy="635832"/>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5" name="テキスト ボックス 14">
              <a:extLst>
                <a:ext uri="{FF2B5EF4-FFF2-40B4-BE49-F238E27FC236}">
                  <a16:creationId xmlns:a16="http://schemas.microsoft.com/office/drawing/2014/main" id="{22BFC9A2-12CE-EE8B-9316-FE0670D598CA}"/>
                </a:ext>
              </a:extLst>
            </p:cNvPr>
            <p:cNvSpPr txBox="1"/>
            <p:nvPr/>
          </p:nvSpPr>
          <p:spPr>
            <a:xfrm>
              <a:off x="6498512" y="1809623"/>
              <a:ext cx="1133598" cy="369332"/>
            </a:xfrm>
            <a:prstGeom prst="rect">
              <a:avLst/>
            </a:prstGeom>
            <a:noFill/>
          </p:spPr>
          <p:txBody>
            <a:bodyPr wrap="square" rtlCol="0">
              <a:spAutoFit/>
            </a:bodyPr>
            <a:lstStyle/>
            <a:p>
              <a:pPr algn="ctr"/>
              <a:r>
                <a:rPr lang="en-US" altLang="ja-JP">
                  <a:solidFill>
                    <a:schemeClr val="accent1"/>
                  </a:solidFill>
                  <a:latin typeface="+mn-ea"/>
                </a:rPr>
                <a:t>RF</a:t>
              </a:r>
              <a:r>
                <a:rPr lang="ja-JP" altLang="en-US">
                  <a:solidFill>
                    <a:schemeClr val="accent1"/>
                  </a:solidFill>
                  <a:latin typeface="+mn-ea"/>
                </a:rPr>
                <a:t>信号</a:t>
              </a:r>
            </a:p>
          </p:txBody>
        </p:sp>
      </p:grpSp>
      <p:sp>
        <p:nvSpPr>
          <p:cNvPr id="63" name="テキスト ボックス 62">
            <a:extLst>
              <a:ext uri="{FF2B5EF4-FFF2-40B4-BE49-F238E27FC236}">
                <a16:creationId xmlns:a16="http://schemas.microsoft.com/office/drawing/2014/main" id="{EF117686-EC68-61D1-B18E-14FA4AE7C09C}"/>
              </a:ext>
            </a:extLst>
          </p:cNvPr>
          <p:cNvSpPr txBox="1"/>
          <p:nvPr/>
        </p:nvSpPr>
        <p:spPr>
          <a:xfrm>
            <a:off x="352270" y="5374602"/>
            <a:ext cx="3550258" cy="830997"/>
          </a:xfrm>
          <a:prstGeom prst="rect">
            <a:avLst/>
          </a:prstGeom>
          <a:noFill/>
        </p:spPr>
        <p:txBody>
          <a:bodyPr wrap="square" rtlCol="0">
            <a:spAutoFit/>
          </a:bodyPr>
          <a:lstStyle/>
          <a:p>
            <a:r>
              <a:rPr lang="en-US" altLang="ja-JP" sz="1600" b="1" dirty="0"/>
              <a:t>Step 1</a:t>
            </a:r>
            <a:r>
              <a:rPr lang="ja-JP" altLang="en-US" sz="1600" b="1" dirty="0"/>
              <a:t>：基準の測定</a:t>
            </a:r>
            <a:br>
              <a:rPr lang="en-US" altLang="ja-JP" sz="1600" b="1" dirty="0"/>
            </a:br>
            <a:r>
              <a:rPr lang="ja-JP" altLang="en-US" sz="1600" dirty="0"/>
              <a:t> 平滑な標準銅箔を使用</a:t>
            </a:r>
            <a:br>
              <a:rPr lang="en-US" altLang="ja-JP" sz="1600" dirty="0"/>
            </a:br>
            <a:r>
              <a:rPr lang="ja-JP" altLang="en-US" sz="1600" dirty="0"/>
              <a:t> ➡ 基板樹脂の</a:t>
            </a:r>
            <a:r>
              <a:rPr lang="ja-JP" altLang="en-US" sz="1600" b="1" dirty="0"/>
              <a:t>複素誘電率</a:t>
            </a:r>
            <a:r>
              <a:rPr lang="ja-JP" altLang="en-US" sz="1600" dirty="0"/>
              <a:t>を決定</a:t>
            </a:r>
            <a:endParaRPr lang="ja-JP" altLang="en-US" sz="1600" dirty="0">
              <a:latin typeface="+mn-ea"/>
            </a:endParaRPr>
          </a:p>
        </p:txBody>
      </p:sp>
      <p:sp>
        <p:nvSpPr>
          <p:cNvPr id="64" name="テキスト ボックス 63">
            <a:extLst>
              <a:ext uri="{FF2B5EF4-FFF2-40B4-BE49-F238E27FC236}">
                <a16:creationId xmlns:a16="http://schemas.microsoft.com/office/drawing/2014/main" id="{4D530A20-0E37-72AA-F46C-6D32EE6C5A74}"/>
              </a:ext>
            </a:extLst>
          </p:cNvPr>
          <p:cNvSpPr txBox="1"/>
          <p:nvPr/>
        </p:nvSpPr>
        <p:spPr>
          <a:xfrm>
            <a:off x="4294464" y="5374602"/>
            <a:ext cx="4408095" cy="830997"/>
          </a:xfrm>
          <a:prstGeom prst="rect">
            <a:avLst/>
          </a:prstGeom>
          <a:noFill/>
        </p:spPr>
        <p:txBody>
          <a:bodyPr wrap="square" rtlCol="0">
            <a:spAutoFit/>
          </a:bodyPr>
          <a:lstStyle/>
          <a:p>
            <a:r>
              <a:rPr lang="en-US" altLang="ja-JP" sz="1600" b="1" dirty="0"/>
              <a:t>Step 2</a:t>
            </a:r>
            <a:r>
              <a:rPr lang="ja-JP" altLang="en-US" sz="1600" b="1" dirty="0"/>
              <a:t>：表面粗さの評価</a:t>
            </a:r>
            <a:br>
              <a:rPr lang="en-US" altLang="ja-JP" sz="1600" b="1" dirty="0"/>
            </a:br>
            <a:r>
              <a:rPr lang="ja-JP" altLang="en-US" sz="1600" dirty="0"/>
              <a:t> 実基板の銅箔を使用 </a:t>
            </a:r>
            <a:br>
              <a:rPr lang="en-US" altLang="ja-JP" sz="1600" dirty="0"/>
            </a:br>
            <a:r>
              <a:rPr lang="ja-JP" altLang="en-US" sz="1600" dirty="0"/>
              <a:t>➡ </a:t>
            </a:r>
            <a:r>
              <a:rPr lang="en-US" altLang="ja-JP" sz="1600" dirty="0"/>
              <a:t>Step 1</a:t>
            </a:r>
            <a:r>
              <a:rPr lang="ja-JP" altLang="en-US" sz="1600" dirty="0"/>
              <a:t>の損失を差し引き</a:t>
            </a:r>
            <a:r>
              <a:rPr lang="ja-JP" altLang="en-US" sz="1600" b="1" dirty="0"/>
              <a:t>実効導電率</a:t>
            </a:r>
            <a:r>
              <a:rPr lang="ja-JP" altLang="en-US" sz="1600" dirty="0"/>
              <a:t>を算出</a:t>
            </a:r>
            <a:endParaRPr lang="ja-JP" altLang="en-US" sz="1600" dirty="0">
              <a:latin typeface="+mn-ea"/>
            </a:endParaRPr>
          </a:p>
        </p:txBody>
      </p:sp>
      <p:sp>
        <p:nvSpPr>
          <p:cNvPr id="16" name="四角形: 角を丸くする 15">
            <a:extLst>
              <a:ext uri="{FF2B5EF4-FFF2-40B4-BE49-F238E27FC236}">
                <a16:creationId xmlns:a16="http://schemas.microsoft.com/office/drawing/2014/main" id="{EB042C2F-00F3-8D8E-1F9F-B9EFFC30FC15}"/>
              </a:ext>
            </a:extLst>
          </p:cNvPr>
          <p:cNvSpPr/>
          <p:nvPr/>
        </p:nvSpPr>
        <p:spPr>
          <a:xfrm>
            <a:off x="262463" y="1800515"/>
            <a:ext cx="1964301" cy="540000"/>
          </a:xfrm>
          <a:prstGeom prst="round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sz="1600" dirty="0">
                <a:solidFill>
                  <a:schemeClr val="tx1"/>
                </a:solidFill>
              </a:rPr>
              <a:t>誘電体で銅板電極を挟み，圧着</a:t>
            </a:r>
            <a:endParaRPr kumimoji="1" lang="ja-JP" altLang="en-US" sz="1600" dirty="0">
              <a:solidFill>
                <a:schemeClr val="tx1"/>
              </a:solidFill>
            </a:endParaRPr>
          </a:p>
        </p:txBody>
      </p:sp>
      <p:sp>
        <p:nvSpPr>
          <p:cNvPr id="18" name="四角形: 角を丸くする 17">
            <a:extLst>
              <a:ext uri="{FF2B5EF4-FFF2-40B4-BE49-F238E27FC236}">
                <a16:creationId xmlns:a16="http://schemas.microsoft.com/office/drawing/2014/main" id="{B063B376-C425-759B-D3A7-67FE4193482C}"/>
              </a:ext>
            </a:extLst>
          </p:cNvPr>
          <p:cNvSpPr/>
          <p:nvPr/>
        </p:nvSpPr>
        <p:spPr>
          <a:xfrm>
            <a:off x="2542972" y="1800515"/>
            <a:ext cx="1676339" cy="540000"/>
          </a:xfrm>
          <a:prstGeom prst="round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600" dirty="0">
                <a:solidFill>
                  <a:schemeClr val="tx1"/>
                </a:solidFill>
              </a:rPr>
              <a:t>RF</a:t>
            </a:r>
            <a:r>
              <a:rPr lang="ja-JP" altLang="en-US" sz="1600" dirty="0">
                <a:solidFill>
                  <a:schemeClr val="tx1"/>
                </a:solidFill>
              </a:rPr>
              <a:t>信号入力</a:t>
            </a:r>
            <a:endParaRPr kumimoji="1" lang="ja-JP" altLang="en-US" sz="1600" dirty="0">
              <a:solidFill>
                <a:schemeClr val="tx1"/>
              </a:solidFill>
            </a:endParaRPr>
          </a:p>
        </p:txBody>
      </p:sp>
      <p:sp>
        <p:nvSpPr>
          <p:cNvPr id="19" name="四角形: 角を丸くする 18">
            <a:extLst>
              <a:ext uri="{FF2B5EF4-FFF2-40B4-BE49-F238E27FC236}">
                <a16:creationId xmlns:a16="http://schemas.microsoft.com/office/drawing/2014/main" id="{879F10FB-7978-1E3F-CC61-452F15013259}"/>
              </a:ext>
            </a:extLst>
          </p:cNvPr>
          <p:cNvSpPr/>
          <p:nvPr/>
        </p:nvSpPr>
        <p:spPr>
          <a:xfrm>
            <a:off x="5028148" y="1800515"/>
            <a:ext cx="1920486" cy="540000"/>
          </a:xfrm>
          <a:prstGeom prst="round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sz="1600">
                <a:solidFill>
                  <a:schemeClr val="tx1"/>
                </a:solidFill>
              </a:rPr>
              <a:t>共振信号を測定</a:t>
            </a:r>
            <a:endParaRPr kumimoji="1" lang="ja-JP" altLang="en-US" sz="1600">
              <a:solidFill>
                <a:schemeClr val="tx1"/>
              </a:solidFill>
            </a:endParaRPr>
          </a:p>
        </p:txBody>
      </p:sp>
      <p:sp>
        <p:nvSpPr>
          <p:cNvPr id="20" name="四角形: 角を丸くする 19">
            <a:extLst>
              <a:ext uri="{FF2B5EF4-FFF2-40B4-BE49-F238E27FC236}">
                <a16:creationId xmlns:a16="http://schemas.microsoft.com/office/drawing/2014/main" id="{3FA370BB-AAD3-0235-1DFD-8A0AE7A2546C}"/>
              </a:ext>
            </a:extLst>
          </p:cNvPr>
          <p:cNvSpPr/>
          <p:nvPr/>
        </p:nvSpPr>
        <p:spPr>
          <a:xfrm>
            <a:off x="7573911" y="1800515"/>
            <a:ext cx="1293545" cy="540000"/>
          </a:xfrm>
          <a:prstGeom prst="round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sz="1600">
                <a:solidFill>
                  <a:schemeClr val="tx1"/>
                </a:solidFill>
              </a:rPr>
              <a:t>評価・計算</a:t>
            </a:r>
            <a:endParaRPr kumimoji="1" lang="ja-JP" altLang="en-US" sz="1600">
              <a:solidFill>
                <a:schemeClr val="tx1"/>
              </a:solidFill>
            </a:endParaRPr>
          </a:p>
        </p:txBody>
      </p:sp>
      <p:cxnSp>
        <p:nvCxnSpPr>
          <p:cNvPr id="25" name="直線矢印コネクタ 24">
            <a:extLst>
              <a:ext uri="{FF2B5EF4-FFF2-40B4-BE49-F238E27FC236}">
                <a16:creationId xmlns:a16="http://schemas.microsoft.com/office/drawing/2014/main" id="{9F39216F-76EF-EDB9-40F9-B0529E8C5691}"/>
              </a:ext>
            </a:extLst>
          </p:cNvPr>
          <p:cNvCxnSpPr>
            <a:cxnSpLocks/>
            <a:stCxn id="16" idx="3"/>
            <a:endCxn id="18" idx="1"/>
          </p:cNvCxnSpPr>
          <p:nvPr/>
        </p:nvCxnSpPr>
        <p:spPr>
          <a:xfrm>
            <a:off x="2226764" y="2070515"/>
            <a:ext cx="316208"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3E1C5879-3939-3831-AC04-01AF2434070C}"/>
              </a:ext>
            </a:extLst>
          </p:cNvPr>
          <p:cNvCxnSpPr>
            <a:cxnSpLocks/>
            <a:stCxn id="18" idx="3"/>
            <a:endCxn id="19" idx="1"/>
          </p:cNvCxnSpPr>
          <p:nvPr/>
        </p:nvCxnSpPr>
        <p:spPr>
          <a:xfrm>
            <a:off x="4219311" y="2070515"/>
            <a:ext cx="808837"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61EBFBAF-EA89-4FAF-1310-6A9A12412F69}"/>
              </a:ext>
            </a:extLst>
          </p:cNvPr>
          <p:cNvCxnSpPr>
            <a:cxnSpLocks/>
            <a:stCxn id="19" idx="3"/>
            <a:endCxn id="20" idx="1"/>
          </p:cNvCxnSpPr>
          <p:nvPr/>
        </p:nvCxnSpPr>
        <p:spPr>
          <a:xfrm>
            <a:off x="6948634" y="2070515"/>
            <a:ext cx="625277"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5DEBA2BF-948D-72CE-7820-5401B639A310}"/>
              </a:ext>
            </a:extLst>
          </p:cNvPr>
          <p:cNvSpPr txBox="1"/>
          <p:nvPr/>
        </p:nvSpPr>
        <p:spPr>
          <a:xfrm>
            <a:off x="0" y="692438"/>
            <a:ext cx="9171370" cy="369332"/>
          </a:xfrm>
          <a:prstGeom prst="rect">
            <a:avLst/>
          </a:prstGeom>
          <a:noFill/>
        </p:spPr>
        <p:txBody>
          <a:bodyPr wrap="square">
            <a:spAutoFit/>
          </a:bodyPr>
          <a:lstStyle/>
          <a:p>
            <a:pPr algn="ctr"/>
            <a:r>
              <a:rPr lang="en-US" altLang="ja-JP" dirty="0"/>
              <a:t>2</a:t>
            </a:r>
            <a:r>
              <a:rPr lang="ja-JP" altLang="en-US" dirty="0"/>
              <a:t>段階の測定プロセスにより、樹脂の損失と表面粗さによる損失を分離して評価する</a:t>
            </a:r>
          </a:p>
        </p:txBody>
      </p:sp>
    </p:spTree>
    <p:extLst>
      <p:ext uri="{BB962C8B-B14F-4D97-AF65-F5344CB8AC3E}">
        <p14:creationId xmlns:p14="http://schemas.microsoft.com/office/powerpoint/2010/main" val="12327595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F0AE56-62A9-61E0-74CA-3EA8E65D66BA}"/>
              </a:ext>
            </a:extLst>
          </p:cNvPr>
          <p:cNvSpPr>
            <a:spLocks noGrp="1"/>
          </p:cNvSpPr>
          <p:nvPr>
            <p:ph type="title"/>
          </p:nvPr>
        </p:nvSpPr>
        <p:spPr>
          <a:xfrm>
            <a:off x="628650" y="92091"/>
            <a:ext cx="7886700" cy="624689"/>
          </a:xfrm>
        </p:spPr>
        <p:txBody>
          <a:bodyPr/>
          <a:lstStyle/>
          <a:p>
            <a:r>
              <a:rPr lang="ja-JP" altLang="en-US" dirty="0"/>
              <a:t>測定精度の担保</a:t>
            </a:r>
            <a:endParaRPr kumimoji="1" lang="ja-JP" altLang="en-US" dirty="0"/>
          </a:p>
        </p:txBody>
      </p:sp>
      <p:pic>
        <p:nvPicPr>
          <p:cNvPr id="5" name="コンテンツ プレースホルダー 4">
            <a:extLst>
              <a:ext uri="{FF2B5EF4-FFF2-40B4-BE49-F238E27FC236}">
                <a16:creationId xmlns:a16="http://schemas.microsoft.com/office/drawing/2014/main" id="{D4BEF4DD-1E32-EEB5-7B77-FD5B1F3C4B44}"/>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0" y="880303"/>
            <a:ext cx="4620040" cy="4087738"/>
          </a:xfrm>
          <a:prstGeom prst="rect">
            <a:avLst/>
          </a:prstGeom>
        </p:spPr>
      </p:pic>
      <p:sp>
        <p:nvSpPr>
          <p:cNvPr id="6" name="テキスト ボックス 5">
            <a:extLst>
              <a:ext uri="{FF2B5EF4-FFF2-40B4-BE49-F238E27FC236}">
                <a16:creationId xmlns:a16="http://schemas.microsoft.com/office/drawing/2014/main" id="{080F83DF-E191-836A-27A6-F04E6F7B7BF4}"/>
              </a:ext>
            </a:extLst>
          </p:cNvPr>
          <p:cNvSpPr txBox="1"/>
          <p:nvPr/>
        </p:nvSpPr>
        <p:spPr>
          <a:xfrm>
            <a:off x="5083804" y="1174372"/>
            <a:ext cx="4060196" cy="830997"/>
          </a:xfrm>
          <a:prstGeom prst="rect">
            <a:avLst/>
          </a:prstGeom>
          <a:noFill/>
        </p:spPr>
        <p:txBody>
          <a:bodyPr wrap="square" rtlCol="0">
            <a:spAutoFit/>
          </a:bodyPr>
          <a:lstStyle/>
          <a:p>
            <a:r>
              <a:rPr lang="ja-JP" altLang="en-US" sz="1600" dirty="0">
                <a:latin typeface="+mn-ea"/>
              </a:rPr>
              <a:t>①</a:t>
            </a:r>
            <a:r>
              <a:rPr lang="en-US" altLang="ja-JP" sz="1600" dirty="0">
                <a:latin typeface="+mn-ea"/>
              </a:rPr>
              <a:t>Shim</a:t>
            </a:r>
            <a:r>
              <a:rPr lang="ja-JP" altLang="en-US" sz="1600" dirty="0">
                <a:latin typeface="+mn-ea"/>
              </a:rPr>
              <a:t>シート</a:t>
            </a:r>
            <a:endParaRPr lang="en-US" altLang="ja-JP" sz="1600" dirty="0">
              <a:latin typeface="+mn-ea"/>
            </a:endParaRPr>
          </a:p>
          <a:p>
            <a:r>
              <a:rPr lang="ja-JP" altLang="en-US" sz="1600" dirty="0"/>
              <a:t>位置決め用</a:t>
            </a:r>
            <a:endParaRPr lang="en-US" altLang="ja-JP" sz="1600" dirty="0"/>
          </a:p>
          <a:p>
            <a:r>
              <a:rPr lang="ja-JP" altLang="en-US" sz="1600" dirty="0"/>
              <a:t>➡ 円板導体の中心位置を正確に合わせる</a:t>
            </a:r>
            <a:endParaRPr lang="ja-JP" altLang="en-US" sz="1600" dirty="0">
              <a:latin typeface="+mn-ea"/>
            </a:endParaRPr>
          </a:p>
        </p:txBody>
      </p:sp>
      <p:cxnSp>
        <p:nvCxnSpPr>
          <p:cNvPr id="7" name="直線矢印コネクタ 6">
            <a:extLst>
              <a:ext uri="{FF2B5EF4-FFF2-40B4-BE49-F238E27FC236}">
                <a16:creationId xmlns:a16="http://schemas.microsoft.com/office/drawing/2014/main" id="{E0DF952E-85F3-2A85-3934-38D7A12CB4FC}"/>
              </a:ext>
            </a:extLst>
          </p:cNvPr>
          <p:cNvCxnSpPr>
            <a:cxnSpLocks/>
            <a:stCxn id="6" idx="1"/>
          </p:cNvCxnSpPr>
          <p:nvPr/>
        </p:nvCxnSpPr>
        <p:spPr>
          <a:xfrm flipH="1">
            <a:off x="2540000" y="1589871"/>
            <a:ext cx="2543804" cy="2118529"/>
          </a:xfrm>
          <a:prstGeom prst="straightConnector1">
            <a:avLst/>
          </a:prstGeom>
          <a:ln w="38100">
            <a:solidFill>
              <a:srgbClr val="FFC000"/>
            </a:solidFill>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13" name="テキスト ボックス 12">
            <a:extLst>
              <a:ext uri="{FF2B5EF4-FFF2-40B4-BE49-F238E27FC236}">
                <a16:creationId xmlns:a16="http://schemas.microsoft.com/office/drawing/2014/main" id="{997E1C43-914F-6E5D-9934-D6F337D110D7}"/>
              </a:ext>
            </a:extLst>
          </p:cNvPr>
          <p:cNvSpPr txBox="1"/>
          <p:nvPr/>
        </p:nvSpPr>
        <p:spPr>
          <a:xfrm>
            <a:off x="5083804" y="2302886"/>
            <a:ext cx="4060196" cy="1107996"/>
          </a:xfrm>
          <a:prstGeom prst="rect">
            <a:avLst/>
          </a:prstGeom>
          <a:noFill/>
        </p:spPr>
        <p:txBody>
          <a:bodyPr wrap="square" rtlCol="0">
            <a:spAutoFit/>
          </a:bodyPr>
          <a:lstStyle/>
          <a:p>
            <a:r>
              <a:rPr lang="ja-JP" altLang="en-US" sz="1600" dirty="0">
                <a:latin typeface="+mn-ea"/>
              </a:rPr>
              <a:t>②クランプ</a:t>
            </a:r>
            <a:endParaRPr lang="en-US" altLang="ja-JP" sz="1600" dirty="0">
              <a:latin typeface="+mn-ea"/>
            </a:endParaRPr>
          </a:p>
          <a:p>
            <a:r>
              <a:rPr lang="ja-JP" altLang="en-US" sz="1600" dirty="0"/>
              <a:t>圧着力の管理</a:t>
            </a:r>
            <a:br>
              <a:rPr lang="en-US" altLang="ja-JP" sz="1600" dirty="0"/>
            </a:br>
            <a:r>
              <a:rPr lang="ja-JP" altLang="en-US" sz="1600" b="1" dirty="0"/>
              <a:t>デジタルトルクレンチ</a:t>
            </a:r>
            <a:r>
              <a:rPr lang="ja-JP" altLang="en-US" sz="1600" dirty="0"/>
              <a:t> を使用</a:t>
            </a:r>
            <a:br>
              <a:rPr lang="en-US" altLang="ja-JP" sz="1600" dirty="0"/>
            </a:br>
            <a:r>
              <a:rPr lang="ja-JP" altLang="en-US" sz="1600" dirty="0"/>
              <a:t>圧着力を常に一定に保つ</a:t>
            </a:r>
            <a:endParaRPr lang="ja-JP" altLang="en-US" sz="1600" dirty="0">
              <a:latin typeface="+mn-ea"/>
            </a:endParaRPr>
          </a:p>
        </p:txBody>
      </p:sp>
      <p:cxnSp>
        <p:nvCxnSpPr>
          <p:cNvPr id="14" name="直線矢印コネクタ 13">
            <a:extLst>
              <a:ext uri="{FF2B5EF4-FFF2-40B4-BE49-F238E27FC236}">
                <a16:creationId xmlns:a16="http://schemas.microsoft.com/office/drawing/2014/main" id="{8A986FAF-767F-DBA8-D7BC-75F85FCC2538}"/>
              </a:ext>
            </a:extLst>
          </p:cNvPr>
          <p:cNvCxnSpPr>
            <a:cxnSpLocks/>
            <a:stCxn id="13" idx="1"/>
          </p:cNvCxnSpPr>
          <p:nvPr/>
        </p:nvCxnSpPr>
        <p:spPr>
          <a:xfrm flipH="1">
            <a:off x="4267200" y="2856884"/>
            <a:ext cx="816604" cy="360273"/>
          </a:xfrm>
          <a:prstGeom prst="straightConnector1">
            <a:avLst/>
          </a:prstGeom>
          <a:ln w="38100">
            <a:solidFill>
              <a:srgbClr val="FFC000"/>
            </a:solidFill>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8" name="テキスト ボックス 7">
            <a:extLst>
              <a:ext uri="{FF2B5EF4-FFF2-40B4-BE49-F238E27FC236}">
                <a16:creationId xmlns:a16="http://schemas.microsoft.com/office/drawing/2014/main" id="{647B2C31-818B-FA8E-748B-6914E8DE12AC}"/>
              </a:ext>
            </a:extLst>
          </p:cNvPr>
          <p:cNvSpPr txBox="1"/>
          <p:nvPr/>
        </p:nvSpPr>
        <p:spPr>
          <a:xfrm>
            <a:off x="628650" y="5106540"/>
            <a:ext cx="7227726" cy="1077218"/>
          </a:xfrm>
          <a:prstGeom prst="rect">
            <a:avLst/>
          </a:prstGeom>
          <a:noFill/>
        </p:spPr>
        <p:txBody>
          <a:bodyPr wrap="square" rtlCol="0">
            <a:spAutoFit/>
          </a:bodyPr>
          <a:lstStyle/>
          <a:p>
            <a:r>
              <a:rPr lang="ja-JP" altLang="en-US" sz="1600" dirty="0"/>
              <a:t>③ 測定前の準備</a:t>
            </a:r>
            <a:endParaRPr lang="en-US" altLang="ja-JP" sz="1600" dirty="0"/>
          </a:p>
          <a:p>
            <a:r>
              <a:rPr lang="en-US" altLang="ja-JP" sz="1600" b="1" dirty="0"/>
              <a:t>SOLT</a:t>
            </a:r>
            <a:r>
              <a:rPr lang="ja-JP" altLang="en-US" sz="1600" b="1" dirty="0"/>
              <a:t>校正</a:t>
            </a:r>
            <a:r>
              <a:rPr lang="ja-JP" altLang="en-US" sz="1600" dirty="0"/>
              <a:t> の実施</a:t>
            </a:r>
            <a:endParaRPr lang="en-US" altLang="ja-JP" sz="1600" dirty="0"/>
          </a:p>
          <a:p>
            <a:r>
              <a:rPr lang="ja-JP" altLang="en-US" sz="1600" dirty="0"/>
              <a:t>➡ 共振波形の安定を確認してからデータ取得</a:t>
            </a:r>
            <a:endParaRPr lang="en-US" altLang="ja-JP" sz="1600" dirty="0"/>
          </a:p>
          <a:p>
            <a:r>
              <a:rPr lang="ja-JP" altLang="en-US" sz="1600" dirty="0"/>
              <a:t> 　 ⚠️ </a:t>
            </a:r>
            <a:r>
              <a:rPr lang="ja-JP" altLang="en-US" sz="1600" b="1" dirty="0"/>
              <a:t>不安定な場合 ➡ ①②からやり直し</a:t>
            </a:r>
            <a:endParaRPr lang="ja-JP" altLang="en-US" sz="1600" dirty="0"/>
          </a:p>
        </p:txBody>
      </p:sp>
      <p:sp>
        <p:nvSpPr>
          <p:cNvPr id="9" name="テキスト ボックス 8">
            <a:extLst>
              <a:ext uri="{FF2B5EF4-FFF2-40B4-BE49-F238E27FC236}">
                <a16:creationId xmlns:a16="http://schemas.microsoft.com/office/drawing/2014/main" id="{6BB1FA2E-3DAF-E2BC-15F3-EF95D367E14B}"/>
              </a:ext>
            </a:extLst>
          </p:cNvPr>
          <p:cNvSpPr txBox="1"/>
          <p:nvPr/>
        </p:nvSpPr>
        <p:spPr>
          <a:xfrm>
            <a:off x="0" y="532115"/>
            <a:ext cx="9144000" cy="338554"/>
          </a:xfrm>
          <a:prstGeom prst="rect">
            <a:avLst/>
          </a:prstGeom>
          <a:noFill/>
        </p:spPr>
        <p:txBody>
          <a:bodyPr wrap="square">
            <a:spAutoFit/>
          </a:bodyPr>
          <a:lstStyle/>
          <a:p>
            <a:pPr algn="ctr"/>
            <a:r>
              <a:rPr lang="ja-JP" altLang="en-US" sz="1600" dirty="0"/>
              <a:t>目的：ミリ波帯特有の誤差要因（位置ズレ・圧着力のばらつき）を排除</a:t>
            </a:r>
          </a:p>
        </p:txBody>
      </p:sp>
    </p:spTree>
    <p:extLst>
      <p:ext uri="{BB962C8B-B14F-4D97-AF65-F5344CB8AC3E}">
        <p14:creationId xmlns:p14="http://schemas.microsoft.com/office/powerpoint/2010/main" val="29737412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C8EEF4-2421-DCA6-9417-90DF8DE5FF0C}"/>
              </a:ext>
            </a:extLst>
          </p:cNvPr>
          <p:cNvSpPr>
            <a:spLocks noGrp="1"/>
          </p:cNvSpPr>
          <p:nvPr>
            <p:ph type="title"/>
          </p:nvPr>
        </p:nvSpPr>
        <p:spPr>
          <a:xfrm>
            <a:off x="628650" y="0"/>
            <a:ext cx="7886700" cy="624689"/>
          </a:xfrm>
        </p:spPr>
        <p:txBody>
          <a:bodyPr/>
          <a:lstStyle/>
          <a:p>
            <a:r>
              <a:rPr kumimoji="1" lang="ja-JP" altLang="en-US" dirty="0"/>
              <a:t>測定結果①　</a:t>
            </a:r>
            <a:r>
              <a:rPr kumimoji="1" lang="en-US" altLang="ja-JP" dirty="0"/>
              <a:t>S</a:t>
            </a:r>
            <a:r>
              <a:rPr kumimoji="1" lang="ja-JP" altLang="en-US" dirty="0"/>
              <a:t>パラメータ</a:t>
            </a:r>
          </a:p>
        </p:txBody>
      </p:sp>
      <p:pic>
        <p:nvPicPr>
          <p:cNvPr id="7" name="コンテンツ プレースホルダー 6">
            <a:extLst>
              <a:ext uri="{FF2B5EF4-FFF2-40B4-BE49-F238E27FC236}">
                <a16:creationId xmlns:a16="http://schemas.microsoft.com/office/drawing/2014/main" id="{1C776C9D-9FFD-C145-5FA8-591AF27DDCC8}"/>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1881077" y="793967"/>
            <a:ext cx="6390249" cy="4792689"/>
          </a:xfrm>
        </p:spPr>
      </p:pic>
      <p:sp>
        <p:nvSpPr>
          <p:cNvPr id="3" name="テキスト ボックス 2">
            <a:extLst>
              <a:ext uri="{FF2B5EF4-FFF2-40B4-BE49-F238E27FC236}">
                <a16:creationId xmlns:a16="http://schemas.microsoft.com/office/drawing/2014/main" id="{E075B8B2-92AE-2EC5-796B-293C8C30156A}"/>
              </a:ext>
            </a:extLst>
          </p:cNvPr>
          <p:cNvSpPr txBox="1"/>
          <p:nvPr/>
        </p:nvSpPr>
        <p:spPr>
          <a:xfrm>
            <a:off x="656936" y="5715069"/>
            <a:ext cx="5862400" cy="416268"/>
          </a:xfrm>
          <a:prstGeom prst="rect">
            <a:avLst/>
          </a:prstGeom>
          <a:noFill/>
        </p:spPr>
        <p:txBody>
          <a:bodyPr wrap="square" anchor="t">
            <a:spAutoFit/>
          </a:bodyPr>
          <a:lstStyle/>
          <a:p>
            <a:pPr>
              <a:lnSpc>
                <a:spcPct val="107000"/>
              </a:lnSpc>
              <a:spcAft>
                <a:spcPts val="800"/>
              </a:spcAft>
            </a:pPr>
            <a:r>
              <a:rPr lang="ja-JP" altLang="en-US" sz="2000" dirty="0"/>
              <a:t>➡ この値を使って次の</a:t>
            </a:r>
            <a:r>
              <a:rPr lang="en-US" altLang="ja-JP" sz="2000" dirty="0"/>
              <a:t>【</a:t>
            </a:r>
            <a:r>
              <a:rPr lang="ja-JP" altLang="en-US" sz="2000" dirty="0"/>
              <a:t>複素誘電率</a:t>
            </a:r>
            <a:r>
              <a:rPr lang="en-US" altLang="ja-JP" sz="2000" dirty="0"/>
              <a:t>】</a:t>
            </a:r>
            <a:r>
              <a:rPr lang="ja-JP" altLang="en-US" sz="2000" dirty="0"/>
              <a:t>の算出へ</a:t>
            </a:r>
            <a:endParaRPr lang="en-US" altLang="ja-JP" sz="2000" kern="100" dirty="0">
              <a:effectLst/>
              <a:latin typeface="+mn-ea"/>
              <a:cs typeface="Times New Roman" panose="02020603050405020304" pitchFamily="18" charset="0"/>
            </a:endParaRPr>
          </a:p>
        </p:txBody>
      </p:sp>
      <p:pic>
        <p:nvPicPr>
          <p:cNvPr id="11" name="グラフィックス 10">
            <a:extLst>
              <a:ext uri="{FF2B5EF4-FFF2-40B4-BE49-F238E27FC236}">
                <a16:creationId xmlns:a16="http://schemas.microsoft.com/office/drawing/2014/main" id="{36F2357C-1CCD-4141-D918-E650C400F5C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295713" y="1511687"/>
            <a:ext cx="5112833" cy="3834625"/>
          </a:xfrm>
          <a:prstGeom prst="rect">
            <a:avLst/>
          </a:prstGeom>
        </p:spPr>
      </p:pic>
      <p:grpSp>
        <p:nvGrpSpPr>
          <p:cNvPr id="5" name="グループ化 4">
            <a:extLst>
              <a:ext uri="{FF2B5EF4-FFF2-40B4-BE49-F238E27FC236}">
                <a16:creationId xmlns:a16="http://schemas.microsoft.com/office/drawing/2014/main" id="{133BD703-9127-32B5-BCB5-F6176F11CF39}"/>
              </a:ext>
            </a:extLst>
          </p:cNvPr>
          <p:cNvGrpSpPr/>
          <p:nvPr/>
        </p:nvGrpSpPr>
        <p:grpSpPr>
          <a:xfrm>
            <a:off x="2538013" y="2466006"/>
            <a:ext cx="755699" cy="1192005"/>
            <a:chOff x="1903387" y="2296952"/>
            <a:chExt cx="755699" cy="1192005"/>
          </a:xfrm>
        </p:grpSpPr>
        <p:cxnSp>
          <p:nvCxnSpPr>
            <p:cNvPr id="9" name="直線コネクタ 8">
              <a:extLst>
                <a:ext uri="{FF2B5EF4-FFF2-40B4-BE49-F238E27FC236}">
                  <a16:creationId xmlns:a16="http://schemas.microsoft.com/office/drawing/2014/main" id="{BD9485C4-7065-03F5-6204-C70299AB0EC4}"/>
                </a:ext>
              </a:extLst>
            </p:cNvPr>
            <p:cNvCxnSpPr>
              <a:cxnSpLocks/>
            </p:cNvCxnSpPr>
            <p:nvPr/>
          </p:nvCxnSpPr>
          <p:spPr>
            <a:xfrm flipH="1">
              <a:off x="2169319" y="2935106"/>
              <a:ext cx="223837" cy="0"/>
            </a:xfrm>
            <a:prstGeom prst="line">
              <a:avLst/>
            </a:prstGeom>
            <a:ln w="12700"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mc:AlternateContent xmlns:mc="http://schemas.openxmlformats.org/markup-compatibility/2006" xmlns:a14="http://schemas.microsoft.com/office/drawing/2010/main">
          <mc:Choice Requires="a14">
            <p:sp>
              <p:nvSpPr>
                <p:cNvPr id="21" name="テキスト ボックス 20">
                  <a:extLst>
                    <a:ext uri="{FF2B5EF4-FFF2-40B4-BE49-F238E27FC236}">
                      <a16:creationId xmlns:a16="http://schemas.microsoft.com/office/drawing/2014/main" id="{F5684F0D-354A-6944-29C9-E8E055B1A034}"/>
                    </a:ext>
                  </a:extLst>
                </p:cNvPr>
                <p:cNvSpPr txBox="1"/>
                <p:nvPr/>
              </p:nvSpPr>
              <p:spPr>
                <a:xfrm>
                  <a:off x="1903387" y="3063520"/>
                  <a:ext cx="755699" cy="425437"/>
                </a:xfrm>
                <a:prstGeom prst="rect">
                  <a:avLst/>
                </a:prstGeom>
                <a:noFill/>
              </p:spPr>
              <p:txBody>
                <a:bodyPr wrap="square" anchor="t">
                  <a:spAutoFit/>
                </a:bodyPr>
                <a:lstStyle/>
                <a:p>
                  <a:pPr>
                    <a:lnSpc>
                      <a:spcPct val="107000"/>
                    </a:lnSpc>
                    <a:spcAft>
                      <a:spcPts val="800"/>
                    </a:spcAft>
                  </a:pPr>
                  <a14:m>
                    <m:oMathPara xmlns:m="http://schemas.openxmlformats.org/officeDocument/2006/math">
                      <m:oMathParaPr>
                        <m:jc m:val="centerGroup"/>
                      </m:oMathParaPr>
                      <m:oMath xmlns:m="http://schemas.openxmlformats.org/officeDocument/2006/math">
                        <m:r>
                          <m:rPr>
                            <m:sty m:val="p"/>
                          </m:rPr>
                          <a:rPr lang="en-US" altLang="ja-JP" sz="1400" b="0" i="1" kern="100" dirty="0" smtClean="0">
                            <a:effectLst/>
                            <a:latin typeface="Cambria Math" panose="02040503050406030204" pitchFamily="18" charset="0"/>
                            <a:cs typeface="Times New Roman" panose="02020603050405020304" pitchFamily="18" charset="0"/>
                          </a:rPr>
                          <m:t>Δ</m:t>
                        </m:r>
                        <m:r>
                          <a:rPr lang="en-US" altLang="ja-JP" sz="1400" b="0" i="1" kern="100" dirty="0" smtClean="0">
                            <a:effectLst/>
                            <a:latin typeface="Cambria Math" panose="02040503050406030204" pitchFamily="18" charset="0"/>
                            <a:cs typeface="Times New Roman" panose="02020603050405020304" pitchFamily="18" charset="0"/>
                          </a:rPr>
                          <m:t>𝑓</m:t>
                        </m:r>
                      </m:oMath>
                    </m:oMathPara>
                  </a14:m>
                  <a:endParaRPr/>
                </a:p>
              </p:txBody>
            </p:sp>
          </mc:Choice>
          <mc:Fallback xmlns="">
            <p:sp>
              <p:nvSpPr>
                <p:cNvPr id="21" name="テキスト ボックス 20">
                  <a:extLst>
                    <a:ext uri="{FF2B5EF4-FFF2-40B4-BE49-F238E27FC236}">
                      <a16:creationId xmlns:a16="http://schemas.microsoft.com/office/drawing/2014/main" id="{F5684F0D-354A-6944-29C9-E8E055B1A034}"/>
                    </a:ext>
                  </a:extLst>
                </p:cNvPr>
                <p:cNvSpPr txBox="1">
                  <a:spLocks noRot="1" noChangeAspect="1" noMove="1" noResize="1" noEditPoints="1" noAdjustHandles="1" noChangeArrowheads="1" noChangeShapeType="1" noTextEdit="1"/>
                </p:cNvSpPr>
                <p:nvPr/>
              </p:nvSpPr>
              <p:spPr>
                <a:xfrm>
                  <a:off x="1903387" y="3063520"/>
                  <a:ext cx="755699" cy="425437"/>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テキスト ボックス 21">
                  <a:extLst>
                    <a:ext uri="{FF2B5EF4-FFF2-40B4-BE49-F238E27FC236}">
                      <a16:creationId xmlns:a16="http://schemas.microsoft.com/office/drawing/2014/main" id="{79FCAA11-3611-4A68-5F48-C1C2904C4544}"/>
                    </a:ext>
                  </a:extLst>
                </p:cNvPr>
                <p:cNvSpPr txBox="1"/>
                <p:nvPr/>
              </p:nvSpPr>
              <p:spPr>
                <a:xfrm>
                  <a:off x="1903387" y="2296952"/>
                  <a:ext cx="755699" cy="425437"/>
                </a:xfrm>
                <a:prstGeom prst="rect">
                  <a:avLst/>
                </a:prstGeom>
                <a:noFill/>
              </p:spPr>
              <p:txBody>
                <a:bodyPr wrap="square" anchor="t">
                  <a:spAutoFit/>
                </a:bodyPr>
                <a:lstStyle/>
                <a:p>
                  <a:pPr>
                    <a:lnSpc>
                      <a:spcPct val="107000"/>
                    </a:lnSpc>
                    <a:spcAft>
                      <a:spcPts val="800"/>
                    </a:spcAft>
                  </a:pPr>
                  <a14:m>
                    <m:oMathPara xmlns:m="http://schemas.openxmlformats.org/officeDocument/2006/math">
                      <m:oMathParaPr>
                        <m:jc m:val="centerGroup"/>
                      </m:oMathParaPr>
                      <m:oMath xmlns:m="http://schemas.openxmlformats.org/officeDocument/2006/math">
                        <m:sSub>
                          <m:sSubPr>
                            <m:ctrlPr>
                              <a:rPr lang="en-US" altLang="ja-JP" sz="1400" b="0" i="1" kern="100" dirty="0" smtClean="0">
                                <a:effectLst/>
                                <a:latin typeface="Cambria Math" panose="02040503050406030204" pitchFamily="18" charset="0"/>
                                <a:cs typeface="Times New Roman" panose="02020603050405020304" pitchFamily="18" charset="0"/>
                              </a:rPr>
                            </m:ctrlPr>
                          </m:sSubPr>
                          <m:e>
                            <m:r>
                              <a:rPr lang="en-US" altLang="ja-JP" sz="1400" b="0" i="1" kern="100" dirty="0" smtClean="0">
                                <a:effectLst/>
                                <a:latin typeface="Cambria Math" panose="02040503050406030204" pitchFamily="18" charset="0"/>
                                <a:cs typeface="Times New Roman" panose="02020603050405020304" pitchFamily="18" charset="0"/>
                              </a:rPr>
                              <m:t>𝑓</m:t>
                            </m:r>
                          </m:e>
                          <m:sub>
                            <m:r>
                              <a:rPr lang="en-US" altLang="ja-JP" sz="1400" b="0" i="1" kern="100" dirty="0" smtClean="0">
                                <a:effectLst/>
                                <a:latin typeface="Cambria Math" panose="02040503050406030204" pitchFamily="18" charset="0"/>
                                <a:cs typeface="Times New Roman" panose="02020603050405020304" pitchFamily="18" charset="0"/>
                              </a:rPr>
                              <m:t>0</m:t>
                            </m:r>
                          </m:sub>
                        </m:sSub>
                      </m:oMath>
                    </m:oMathPara>
                  </a14:m>
                  <a:endParaRPr dirty="0"/>
                </a:p>
              </p:txBody>
            </p:sp>
          </mc:Choice>
          <mc:Fallback xmlns="">
            <p:sp>
              <p:nvSpPr>
                <p:cNvPr id="22" name="テキスト ボックス 21">
                  <a:extLst>
                    <a:ext uri="{FF2B5EF4-FFF2-40B4-BE49-F238E27FC236}">
                      <a16:creationId xmlns:a16="http://schemas.microsoft.com/office/drawing/2014/main" id="{79FCAA11-3611-4A68-5F48-C1C2904C4544}"/>
                    </a:ext>
                  </a:extLst>
                </p:cNvPr>
                <p:cNvSpPr txBox="1">
                  <a:spLocks noRot="1" noChangeAspect="1" noMove="1" noResize="1" noEditPoints="1" noAdjustHandles="1" noChangeArrowheads="1" noChangeShapeType="1" noTextEdit="1"/>
                </p:cNvSpPr>
                <p:nvPr/>
              </p:nvSpPr>
              <p:spPr>
                <a:xfrm>
                  <a:off x="1903387" y="2296952"/>
                  <a:ext cx="755699" cy="425437"/>
                </a:xfrm>
                <a:prstGeom prst="rect">
                  <a:avLst/>
                </a:prstGeom>
                <a:blipFill>
                  <a:blip r:embed="rId8"/>
                  <a:stretch>
                    <a:fillRect/>
                  </a:stretch>
                </a:blipFill>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4" name="テキスト ボックス 3">
                <a:extLst>
                  <a:ext uri="{FF2B5EF4-FFF2-40B4-BE49-F238E27FC236}">
                    <a16:creationId xmlns:a16="http://schemas.microsoft.com/office/drawing/2014/main" id="{9F54F353-9010-29AA-00EF-CA4FDCC58BE9}"/>
                  </a:ext>
                </a:extLst>
              </p:cNvPr>
              <p:cNvSpPr txBox="1"/>
              <p:nvPr/>
            </p:nvSpPr>
            <p:spPr>
              <a:xfrm>
                <a:off x="528389" y="2062404"/>
                <a:ext cx="902876" cy="639086"/>
              </a:xfrm>
              <a:prstGeom prst="rect">
                <a:avLst/>
              </a:prstGeom>
              <a:noFill/>
            </p:spPr>
            <p:txBody>
              <a:bodyPr wrap="none" lIns="0" tIns="0" rIns="0" bIns="0" rtlCol="0">
                <a:spAutoFit/>
              </a:bodyPr>
              <a:lstStyle/>
              <a:p>
                <a:pPr algn="l"/>
                <a14:m>
                  <m:oMathPara xmlns:m="http://schemas.openxmlformats.org/officeDocument/2006/math">
                    <m:oMathParaPr>
                      <m:jc m:val="centerGroup"/>
                    </m:oMathParaPr>
                    <m:oMath xmlns:m="http://schemas.openxmlformats.org/officeDocument/2006/math">
                      <m:r>
                        <a:rPr lang="en-US" altLang="ja-JP" sz="2000" b="0" i="1" smtClean="0">
                          <a:latin typeface="Cambria Math" panose="02040503050406030204" pitchFamily="18" charset="0"/>
                          <a:ea typeface="メイリオ" panose="020B0604030504040204" pitchFamily="50" charset="-128"/>
                        </a:rPr>
                        <m:t>𝑄</m:t>
                      </m:r>
                      <m:r>
                        <a:rPr lang="en-US" altLang="ja-JP" sz="2000" b="0" i="1" smtClean="0">
                          <a:latin typeface="Cambria Math" panose="02040503050406030204" pitchFamily="18" charset="0"/>
                          <a:ea typeface="メイリオ" panose="020B0604030504040204" pitchFamily="50" charset="-128"/>
                        </a:rPr>
                        <m:t>=</m:t>
                      </m:r>
                      <m:f>
                        <m:fPr>
                          <m:ctrlPr>
                            <a:rPr kumimoji="1" lang="en-US" altLang="ja-JP" sz="2000" b="0" i="1" smtClean="0">
                              <a:latin typeface="Cambria Math" panose="02040503050406030204" pitchFamily="18" charset="0"/>
                              <a:ea typeface="メイリオ" panose="020B0604030504040204" pitchFamily="50" charset="-128"/>
                            </a:rPr>
                          </m:ctrlPr>
                        </m:fPr>
                        <m:num>
                          <m:sSub>
                            <m:sSubPr>
                              <m:ctrlPr>
                                <a:rPr kumimoji="1" lang="en-US" altLang="ja-JP" sz="2000" b="0" i="1" smtClean="0">
                                  <a:latin typeface="Cambria Math" panose="02040503050406030204" pitchFamily="18" charset="0"/>
                                  <a:ea typeface="メイリオ" panose="020B0604030504040204" pitchFamily="50" charset="-128"/>
                                </a:rPr>
                              </m:ctrlPr>
                            </m:sSubPr>
                            <m:e>
                              <m:r>
                                <a:rPr kumimoji="1" lang="en-US" altLang="ja-JP" sz="2000" b="0" i="1" smtClean="0">
                                  <a:latin typeface="Cambria Math" panose="02040503050406030204" pitchFamily="18" charset="0"/>
                                  <a:ea typeface="メイリオ" panose="020B0604030504040204" pitchFamily="50" charset="-128"/>
                                </a:rPr>
                                <m:t>𝑓</m:t>
                              </m:r>
                            </m:e>
                            <m:sub>
                              <m:r>
                                <a:rPr kumimoji="1" lang="en-US" altLang="ja-JP" sz="2000" b="0" i="1" smtClean="0">
                                  <a:latin typeface="Cambria Math" panose="02040503050406030204" pitchFamily="18" charset="0"/>
                                  <a:ea typeface="メイリオ" panose="020B0604030504040204" pitchFamily="50" charset="-128"/>
                                </a:rPr>
                                <m:t>0</m:t>
                              </m:r>
                            </m:sub>
                          </m:sSub>
                        </m:num>
                        <m:den>
                          <m:r>
                            <m:rPr>
                              <m:sty m:val="p"/>
                            </m:rPr>
                            <a:rPr kumimoji="1" lang="en-US" altLang="ja-JP" sz="2000" b="0" i="0" smtClean="0">
                              <a:latin typeface="Cambria Math" panose="02040503050406030204" pitchFamily="18" charset="0"/>
                              <a:ea typeface="メイリオ" panose="020B0604030504040204" pitchFamily="50" charset="-128"/>
                            </a:rPr>
                            <m:t>Δ</m:t>
                          </m:r>
                          <m:r>
                            <a:rPr kumimoji="1" lang="en-US" altLang="ja-JP" sz="2000" b="0" i="1" smtClean="0">
                              <a:latin typeface="Cambria Math" panose="02040503050406030204" pitchFamily="18" charset="0"/>
                              <a:ea typeface="メイリオ" panose="020B0604030504040204" pitchFamily="50" charset="-128"/>
                            </a:rPr>
                            <m:t>𝑓</m:t>
                          </m:r>
                        </m:den>
                      </m:f>
                    </m:oMath>
                  </m:oMathPara>
                </a14:m>
                <a:endParaRPr kumimoji="1" lang="ja-JP" altLang="en-US" sz="2000" dirty="0">
                  <a:latin typeface="メイリオ" panose="020B0604030504040204" pitchFamily="50" charset="-128"/>
                  <a:ea typeface="メイリオ" panose="020B0604030504040204" pitchFamily="50" charset="-128"/>
                </a:endParaRPr>
              </a:p>
            </p:txBody>
          </p:sp>
        </mc:Choice>
        <mc:Fallback xmlns="">
          <p:sp>
            <p:nvSpPr>
              <p:cNvPr id="4" name="テキスト ボックス 3">
                <a:extLst>
                  <a:ext uri="{FF2B5EF4-FFF2-40B4-BE49-F238E27FC236}">
                    <a16:creationId xmlns:a16="http://schemas.microsoft.com/office/drawing/2014/main" id="{9F54F353-9010-29AA-00EF-CA4FDCC58BE9}"/>
                  </a:ext>
                </a:extLst>
              </p:cNvPr>
              <p:cNvSpPr txBox="1">
                <a:spLocks noRot="1" noChangeAspect="1" noMove="1" noResize="1" noEditPoints="1" noAdjustHandles="1" noChangeArrowheads="1" noChangeShapeType="1" noTextEdit="1"/>
              </p:cNvSpPr>
              <p:nvPr/>
            </p:nvSpPr>
            <p:spPr>
              <a:xfrm>
                <a:off x="528389" y="2062404"/>
                <a:ext cx="902876" cy="639086"/>
              </a:xfrm>
              <a:prstGeom prst="rect">
                <a:avLst/>
              </a:prstGeom>
              <a:blipFill>
                <a:blip r:embed="rId9"/>
                <a:stretch>
                  <a:fillRect/>
                </a:stretch>
              </a:blipFill>
            </p:spPr>
            <p:txBody>
              <a:bodyPr/>
              <a:lstStyle/>
              <a:p>
                <a:r>
                  <a:rPr lang="ja-JP" altLang="en-US">
                    <a:noFill/>
                  </a:rPr>
                  <a:t> </a:t>
                </a:r>
              </a:p>
            </p:txBody>
          </p:sp>
        </mc:Fallback>
      </mc:AlternateContent>
      <p:sp>
        <p:nvSpPr>
          <p:cNvPr id="6" name="テキスト ボックス 5">
            <a:extLst>
              <a:ext uri="{FF2B5EF4-FFF2-40B4-BE49-F238E27FC236}">
                <a16:creationId xmlns:a16="http://schemas.microsoft.com/office/drawing/2014/main" id="{9749424F-6103-52C1-34FA-CA62CC4C4E13}"/>
              </a:ext>
            </a:extLst>
          </p:cNvPr>
          <p:cNvSpPr txBox="1"/>
          <p:nvPr/>
        </p:nvSpPr>
        <p:spPr>
          <a:xfrm>
            <a:off x="9584469" y="3404512"/>
            <a:ext cx="2063801" cy="615553"/>
          </a:xfrm>
          <a:prstGeom prst="rect">
            <a:avLst/>
          </a:prstGeom>
          <a:noFill/>
        </p:spPr>
        <p:txBody>
          <a:bodyPr wrap="square" lIns="0" tIns="0" rIns="0" bIns="0" rtlCol="0">
            <a:spAutoFit/>
          </a:bodyPr>
          <a:lstStyle/>
          <a:p>
            <a:pPr algn="l"/>
            <a:r>
              <a:rPr kumimoji="1" lang="ja-JP" altLang="en-US" sz="2000" dirty="0">
                <a:latin typeface="メイリオ" panose="020B0604030504040204" pitchFamily="50" charset="-128"/>
                <a:ea typeface="メイリオ" panose="020B0604030504040204" pitchFamily="50" charset="-128"/>
              </a:rPr>
              <a:t>この値が大きい</a:t>
            </a:r>
            <a:br>
              <a:rPr kumimoji="1" lang="en-US" altLang="ja-JP" sz="2000" dirty="0">
                <a:latin typeface="メイリオ" panose="020B0604030504040204" pitchFamily="50" charset="-128"/>
                <a:ea typeface="メイリオ" panose="020B0604030504040204" pitchFamily="50" charset="-128"/>
              </a:rPr>
            </a:br>
            <a:r>
              <a:rPr kumimoji="1" lang="ja-JP" altLang="en-US" sz="2000" dirty="0">
                <a:latin typeface="メイリオ" panose="020B0604030504040204" pitchFamily="50" charset="-128"/>
                <a:ea typeface="メイリオ" panose="020B0604030504040204" pitchFamily="50" charset="-128"/>
              </a:rPr>
              <a:t>ほど損失が小さい</a:t>
            </a:r>
          </a:p>
        </p:txBody>
      </p:sp>
      <p:sp>
        <p:nvSpPr>
          <p:cNvPr id="8" name="テキスト ボックス 7">
            <a:extLst>
              <a:ext uri="{FF2B5EF4-FFF2-40B4-BE49-F238E27FC236}">
                <a16:creationId xmlns:a16="http://schemas.microsoft.com/office/drawing/2014/main" id="{3C166B9E-1B05-2E98-10C2-5C37A5DA6757}"/>
              </a:ext>
            </a:extLst>
          </p:cNvPr>
          <p:cNvSpPr txBox="1"/>
          <p:nvPr/>
        </p:nvSpPr>
        <p:spPr>
          <a:xfrm>
            <a:off x="6738077" y="3259560"/>
            <a:ext cx="2422664" cy="685059"/>
          </a:xfrm>
          <a:prstGeom prst="rect">
            <a:avLst/>
          </a:prstGeom>
          <a:solidFill>
            <a:schemeClr val="bg1">
              <a:alpha val="75000"/>
            </a:schemeClr>
          </a:solidFill>
        </p:spPr>
        <p:txBody>
          <a:bodyPr wrap="square" anchor="t">
            <a:spAutoFit/>
          </a:bodyPr>
          <a:lstStyle/>
          <a:p>
            <a:pPr>
              <a:lnSpc>
                <a:spcPct val="107000"/>
              </a:lnSpc>
              <a:spcAft>
                <a:spcPts val="800"/>
              </a:spcAft>
            </a:pPr>
            <a:r>
              <a:rPr lang="ja-JP" altLang="en-US" dirty="0"/>
              <a:t>高周波域でも</a:t>
            </a:r>
            <a:br>
              <a:rPr lang="en-US" altLang="ja-JP" dirty="0"/>
            </a:br>
            <a:r>
              <a:rPr lang="ja-JP" altLang="en-US" dirty="0"/>
              <a:t>形が崩れていない</a:t>
            </a:r>
            <a:endParaRPr lang="en-US" altLang="ja-JP" kern="100" dirty="0">
              <a:effectLst/>
              <a:latin typeface="+mn-ea"/>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2" name="テキスト ボックス 11">
                <a:extLst>
                  <a:ext uri="{FF2B5EF4-FFF2-40B4-BE49-F238E27FC236}">
                    <a16:creationId xmlns:a16="http://schemas.microsoft.com/office/drawing/2014/main" id="{8A4ABB73-84A7-C4DF-A076-38C20626C8DC}"/>
                  </a:ext>
                </a:extLst>
              </p:cNvPr>
              <p:cNvSpPr txBox="1"/>
              <p:nvPr/>
            </p:nvSpPr>
            <p:spPr>
              <a:xfrm>
                <a:off x="9336581" y="1819675"/>
                <a:ext cx="2311689" cy="646331"/>
              </a:xfrm>
              <a:prstGeom prst="rect">
                <a:avLst/>
              </a:prstGeom>
              <a:noFill/>
            </p:spPr>
            <p:txBody>
              <a:bodyPr wrap="square">
                <a:spAutoFit/>
              </a:bodyPr>
              <a:lstStyle/>
              <a:p>
                <a14:m>
                  <m:oMath xmlns:m="http://schemas.openxmlformats.org/officeDocument/2006/math">
                    <m:sSub>
                      <m:sSubPr>
                        <m:ctrlPr>
                          <a:rPr kumimoji="1" lang="en-US" altLang="ja-JP" sz="1800" b="0" i="1" smtClean="0">
                            <a:latin typeface="Cambria Math" panose="02040503050406030204" pitchFamily="18" charset="0"/>
                            <a:ea typeface="メイリオ" panose="020B0604030504040204" pitchFamily="50" charset="-128"/>
                          </a:rPr>
                        </m:ctrlPr>
                      </m:sSubPr>
                      <m:e>
                        <m:r>
                          <a:rPr kumimoji="1" lang="en-US" altLang="ja-JP" sz="1800" b="0" i="1" smtClean="0">
                            <a:latin typeface="Cambria Math" panose="02040503050406030204" pitchFamily="18" charset="0"/>
                            <a:ea typeface="メイリオ" panose="020B0604030504040204" pitchFamily="50" charset="-128"/>
                          </a:rPr>
                          <m:t>𝑓</m:t>
                        </m:r>
                      </m:e>
                      <m:sub>
                        <m:r>
                          <a:rPr kumimoji="1" lang="en-US" altLang="ja-JP" sz="1800" b="0" i="1" smtClean="0">
                            <a:latin typeface="Cambria Math" panose="02040503050406030204" pitchFamily="18" charset="0"/>
                            <a:ea typeface="メイリオ" panose="020B0604030504040204" pitchFamily="50" charset="-128"/>
                          </a:rPr>
                          <m:t>0</m:t>
                        </m:r>
                      </m:sub>
                    </m:sSub>
                  </m:oMath>
                </a14:m>
                <a:r>
                  <a:rPr lang="ja-JP" altLang="en-US" dirty="0"/>
                  <a:t>は基板の</a:t>
                </a:r>
                <a:br>
                  <a:rPr lang="en-US" altLang="ja-JP" dirty="0"/>
                </a:br>
                <a:r>
                  <a:rPr lang="ja-JP" altLang="en-US" dirty="0"/>
                  <a:t>比誘電率に依存</a:t>
                </a:r>
              </a:p>
            </p:txBody>
          </p:sp>
        </mc:Choice>
        <mc:Fallback xmlns="">
          <p:sp>
            <p:nvSpPr>
              <p:cNvPr id="12" name="テキスト ボックス 11">
                <a:extLst>
                  <a:ext uri="{FF2B5EF4-FFF2-40B4-BE49-F238E27FC236}">
                    <a16:creationId xmlns:a16="http://schemas.microsoft.com/office/drawing/2014/main" id="{8A4ABB73-84A7-C4DF-A076-38C20626C8DC}"/>
                  </a:ext>
                </a:extLst>
              </p:cNvPr>
              <p:cNvSpPr txBox="1">
                <a:spLocks noRot="1" noChangeAspect="1" noMove="1" noResize="1" noEditPoints="1" noAdjustHandles="1" noChangeArrowheads="1" noChangeShapeType="1" noTextEdit="1"/>
              </p:cNvSpPr>
              <p:nvPr/>
            </p:nvSpPr>
            <p:spPr>
              <a:xfrm>
                <a:off x="9336581" y="1819675"/>
                <a:ext cx="2311689" cy="646331"/>
              </a:xfrm>
              <a:prstGeom prst="rect">
                <a:avLst/>
              </a:prstGeom>
              <a:blipFill>
                <a:blip r:embed="rId10"/>
                <a:stretch>
                  <a:fillRect l="-2375" t="-3774" b="-16038"/>
                </a:stretch>
              </a:blipFill>
            </p:spPr>
            <p:txBody>
              <a:bodyPr/>
              <a:lstStyle/>
              <a:p>
                <a:r>
                  <a:rPr lang="ja-JP" altLang="en-US">
                    <a:noFill/>
                  </a:rPr>
                  <a:t> </a:t>
                </a:r>
              </a:p>
            </p:txBody>
          </p:sp>
        </mc:Fallback>
      </mc:AlternateContent>
      <p:sp>
        <p:nvSpPr>
          <p:cNvPr id="14" name="テキスト ボックス 13">
            <a:extLst>
              <a:ext uri="{FF2B5EF4-FFF2-40B4-BE49-F238E27FC236}">
                <a16:creationId xmlns:a16="http://schemas.microsoft.com/office/drawing/2014/main" id="{F066BEF9-6175-0FBE-5711-03A3C4BA91FC}"/>
              </a:ext>
            </a:extLst>
          </p:cNvPr>
          <p:cNvSpPr txBox="1"/>
          <p:nvPr/>
        </p:nvSpPr>
        <p:spPr>
          <a:xfrm>
            <a:off x="0" y="455413"/>
            <a:ext cx="9144000" cy="338554"/>
          </a:xfrm>
          <a:prstGeom prst="rect">
            <a:avLst/>
          </a:prstGeom>
          <a:noFill/>
        </p:spPr>
        <p:txBody>
          <a:bodyPr wrap="square">
            <a:spAutoFit/>
          </a:bodyPr>
          <a:lstStyle/>
          <a:p>
            <a:pPr algn="ctr"/>
            <a:r>
              <a:rPr lang="ja-JP" altLang="en-US" sz="1600" dirty="0"/>
              <a:t>結論：</a:t>
            </a:r>
            <a:r>
              <a:rPr lang="en-US" altLang="ja-JP" sz="1600" dirty="0"/>
              <a:t>67GHz</a:t>
            </a:r>
            <a:r>
              <a:rPr lang="ja-JP" altLang="en-US" sz="1600" dirty="0"/>
              <a:t>まで鋭いピーク（高い</a:t>
            </a:r>
            <a:r>
              <a:rPr lang="en-US" altLang="ja-JP" sz="1600" dirty="0"/>
              <a:t>Q</a:t>
            </a:r>
            <a:r>
              <a:rPr lang="ja-JP" altLang="en-US" sz="1600" dirty="0"/>
              <a:t>値）を維持 ➡ 測定は安定・正常</a:t>
            </a:r>
          </a:p>
        </p:txBody>
      </p:sp>
      <p:cxnSp>
        <p:nvCxnSpPr>
          <p:cNvPr id="15" name="直線矢印コネクタ 14">
            <a:extLst>
              <a:ext uri="{FF2B5EF4-FFF2-40B4-BE49-F238E27FC236}">
                <a16:creationId xmlns:a16="http://schemas.microsoft.com/office/drawing/2014/main" id="{AF26CE83-2185-32CD-41D7-5EE4E48A710B}"/>
              </a:ext>
            </a:extLst>
          </p:cNvPr>
          <p:cNvCxnSpPr>
            <a:cxnSpLocks/>
            <a:stCxn id="8" idx="0"/>
          </p:cNvCxnSpPr>
          <p:nvPr/>
        </p:nvCxnSpPr>
        <p:spPr>
          <a:xfrm flipH="1" flipV="1">
            <a:off x="7749055" y="2142840"/>
            <a:ext cx="200354" cy="1116720"/>
          </a:xfrm>
          <a:prstGeom prst="straightConnector1">
            <a:avLst/>
          </a:prstGeom>
          <a:ln w="76200">
            <a:solidFill>
              <a:srgbClr val="FFC000"/>
            </a:solidFill>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23" name="テキスト ボックス 22">
            <a:extLst>
              <a:ext uri="{FF2B5EF4-FFF2-40B4-BE49-F238E27FC236}">
                <a16:creationId xmlns:a16="http://schemas.microsoft.com/office/drawing/2014/main" id="{E326271E-BF96-496B-C98D-8E5395EA46AC}"/>
              </a:ext>
            </a:extLst>
          </p:cNvPr>
          <p:cNvSpPr txBox="1"/>
          <p:nvPr/>
        </p:nvSpPr>
        <p:spPr>
          <a:xfrm>
            <a:off x="198862" y="2736340"/>
            <a:ext cx="1682215" cy="584775"/>
          </a:xfrm>
          <a:prstGeom prst="rect">
            <a:avLst/>
          </a:prstGeom>
          <a:noFill/>
        </p:spPr>
        <p:txBody>
          <a:bodyPr wrap="square">
            <a:spAutoFit/>
          </a:bodyPr>
          <a:lstStyle/>
          <a:p>
            <a:r>
              <a:rPr lang="ja-JP" altLang="en-US" sz="1600" dirty="0"/>
              <a:t>➡ 値が大きいほど損失が小さい</a:t>
            </a:r>
          </a:p>
        </p:txBody>
      </p:sp>
      <p:sp>
        <p:nvSpPr>
          <p:cNvPr id="29" name="楕円 28">
            <a:extLst>
              <a:ext uri="{FF2B5EF4-FFF2-40B4-BE49-F238E27FC236}">
                <a16:creationId xmlns:a16="http://schemas.microsoft.com/office/drawing/2014/main" id="{73A36767-A466-E8E4-446C-7B0430BFB250}"/>
              </a:ext>
            </a:extLst>
          </p:cNvPr>
          <p:cNvSpPr/>
          <p:nvPr/>
        </p:nvSpPr>
        <p:spPr>
          <a:xfrm>
            <a:off x="7499289" y="1646029"/>
            <a:ext cx="499533" cy="550717"/>
          </a:xfrm>
          <a:prstGeom prst="ellipse">
            <a:avLst/>
          </a:prstGeom>
          <a:noFill/>
          <a:ln w="762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テキスト ボックス 31">
            <a:extLst>
              <a:ext uri="{FF2B5EF4-FFF2-40B4-BE49-F238E27FC236}">
                <a16:creationId xmlns:a16="http://schemas.microsoft.com/office/drawing/2014/main" id="{C5A457E9-E8E8-6441-BB09-A878349ABA95}"/>
              </a:ext>
            </a:extLst>
          </p:cNvPr>
          <p:cNvSpPr txBox="1"/>
          <p:nvPr/>
        </p:nvSpPr>
        <p:spPr>
          <a:xfrm>
            <a:off x="6864349" y="843626"/>
            <a:ext cx="2658533" cy="369332"/>
          </a:xfrm>
          <a:prstGeom prst="rect">
            <a:avLst/>
          </a:prstGeom>
          <a:noFill/>
        </p:spPr>
        <p:txBody>
          <a:bodyPr wrap="square">
            <a:spAutoFit/>
          </a:bodyPr>
          <a:lstStyle/>
          <a:p>
            <a:r>
              <a:rPr lang="en-US" altLang="ja-JP" dirty="0">
                <a:solidFill>
                  <a:schemeClr val="bg1">
                    <a:lumMod val="50000"/>
                  </a:schemeClr>
                </a:solidFill>
              </a:rPr>
              <a:t>※20</a:t>
            </a:r>
            <a:r>
              <a:rPr lang="ja-JP" altLang="en-US" dirty="0">
                <a:solidFill>
                  <a:schemeClr val="bg1">
                    <a:lumMod val="50000"/>
                  </a:schemeClr>
                </a:solidFill>
              </a:rPr>
              <a:t>回測定の平均値</a:t>
            </a:r>
          </a:p>
        </p:txBody>
      </p:sp>
    </p:spTree>
    <p:extLst>
      <p:ext uri="{BB962C8B-B14F-4D97-AF65-F5344CB8AC3E}">
        <p14:creationId xmlns:p14="http://schemas.microsoft.com/office/powerpoint/2010/main" val="22518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7">
            <a:extLst>
              <a:ext uri="{FF2B5EF4-FFF2-40B4-BE49-F238E27FC236}">
                <a16:creationId xmlns:a16="http://schemas.microsoft.com/office/drawing/2014/main" id="{96EC513F-BA12-BBDC-E397-234EC12153DD}"/>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rcRect/>
          <a:stretch/>
        </p:blipFill>
        <p:spPr>
          <a:xfrm>
            <a:off x="4572000" y="857388"/>
            <a:ext cx="4320000" cy="4320000"/>
          </a:xfrm>
        </p:spPr>
      </p:pic>
      <p:pic>
        <p:nvPicPr>
          <p:cNvPr id="10" name="グラフィックス 9">
            <a:extLst>
              <a:ext uri="{FF2B5EF4-FFF2-40B4-BE49-F238E27FC236}">
                <a16:creationId xmlns:a16="http://schemas.microsoft.com/office/drawing/2014/main" id="{D9AFBDEF-88B8-E291-59E3-2FBEFE0BF107}"/>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252000" y="857388"/>
            <a:ext cx="4320000" cy="4320000"/>
          </a:xfrm>
          <a:prstGeom prst="rect">
            <a:avLst/>
          </a:prstGeom>
        </p:spPr>
      </p:pic>
      <p:sp>
        <p:nvSpPr>
          <p:cNvPr id="2" name="タイトル 1">
            <a:extLst>
              <a:ext uri="{FF2B5EF4-FFF2-40B4-BE49-F238E27FC236}">
                <a16:creationId xmlns:a16="http://schemas.microsoft.com/office/drawing/2014/main" id="{55564738-1217-BF1D-9879-ADB8312FA29E}"/>
              </a:ext>
            </a:extLst>
          </p:cNvPr>
          <p:cNvSpPr>
            <a:spLocks noGrp="1"/>
          </p:cNvSpPr>
          <p:nvPr>
            <p:ph type="title"/>
          </p:nvPr>
        </p:nvSpPr>
        <p:spPr>
          <a:xfrm>
            <a:off x="628650" y="0"/>
            <a:ext cx="7886700" cy="624689"/>
          </a:xfrm>
        </p:spPr>
        <p:txBody>
          <a:bodyPr/>
          <a:lstStyle/>
          <a:p>
            <a:r>
              <a:rPr kumimoji="1" lang="zh-TW" altLang="en-US"/>
              <a:t>測定結果②　</a:t>
            </a:r>
            <a:r>
              <a:rPr kumimoji="1" lang="ja-JP" altLang="en-US"/>
              <a:t>複素誘電率</a:t>
            </a:r>
          </a:p>
        </p:txBody>
      </p:sp>
      <mc:AlternateContent xmlns:mc="http://schemas.openxmlformats.org/markup-compatibility/2006" xmlns:a14="http://schemas.microsoft.com/office/drawing/2010/main">
        <mc:Choice Requires="a14">
          <p:sp>
            <p:nvSpPr>
              <p:cNvPr id="4" name="テキスト ボックス 3">
                <a:extLst>
                  <a:ext uri="{FF2B5EF4-FFF2-40B4-BE49-F238E27FC236}">
                    <a16:creationId xmlns:a16="http://schemas.microsoft.com/office/drawing/2014/main" id="{D6B92CF5-FF52-7313-9ECF-78B531F2EB8F}"/>
                  </a:ext>
                </a:extLst>
              </p:cNvPr>
              <p:cNvSpPr txBox="1"/>
              <p:nvPr/>
            </p:nvSpPr>
            <p:spPr>
              <a:xfrm>
                <a:off x="5952564" y="5515942"/>
                <a:ext cx="2856156" cy="1400640"/>
              </a:xfrm>
              <a:prstGeom prst="rect">
                <a:avLst/>
              </a:prstGeom>
              <a:noFill/>
            </p:spPr>
            <p:txBody>
              <a:bodyPr wrap="square">
                <a:spAutoFit/>
              </a:bodyPr>
              <a:lstStyle/>
              <a:p>
                <a:pPr>
                  <a:lnSpc>
                    <a:spcPct val="107000"/>
                  </a:lnSpc>
                  <a:spcAft>
                    <a:spcPts val="800"/>
                  </a:spcAft>
                </a:pPr>
                <a:r>
                  <a:rPr lang="en-US" altLang="ja-JP" sz="1400" dirty="0"/>
                  <a:t>S</a:t>
                </a:r>
                <a:r>
                  <a:rPr lang="ja-JP" altLang="en-US" sz="1400" dirty="0"/>
                  <a:t>パラメータの</a:t>
                </a:r>
                <a:r>
                  <a:rPr lang="en-US" altLang="ja-JP" sz="1400" dirty="0"/>
                  <a:t>Q</a:t>
                </a:r>
                <a:r>
                  <a:rPr lang="ja-JP" altLang="en-US" sz="1400" dirty="0"/>
                  <a:t>値から算出</a:t>
                </a:r>
                <a:br>
                  <a:rPr lang="en-US" altLang="ja-JP" sz="1400" b="0" i="1" kern="100" dirty="0">
                    <a:effectLst/>
                    <a:latin typeface="Cambria Math" panose="02040503050406030204" pitchFamily="18" charset="0"/>
                    <a:ea typeface="XITS Math" panose="02000503000000000000" pitchFamily="50" charset="0"/>
                    <a:cs typeface="XITS Math" panose="02000503000000000000" pitchFamily="50" charset="0"/>
                  </a:rPr>
                </a:br>
                <a14:m>
                  <m:oMath xmlns:m="http://schemas.openxmlformats.org/officeDocument/2006/math">
                    <m:acc>
                      <m:accPr>
                        <m:chr m:val="̇"/>
                        <m:ctrlPr>
                          <a:rPr lang="en-US" altLang="ja-JP" sz="1400" b="0" i="1" kern="100" smtClean="0">
                            <a:effectLst/>
                            <a:latin typeface="Cambria Math" panose="02040503050406030204" pitchFamily="18" charset="0"/>
                            <a:ea typeface="XITS Math" panose="02000503000000000000" pitchFamily="50" charset="0"/>
                            <a:cs typeface="XITS Math" panose="02000503000000000000" pitchFamily="50" charset="0"/>
                          </a:rPr>
                        </m:ctrlPr>
                      </m:accPr>
                      <m:e>
                        <m:sSub>
                          <m:sSubPr>
                            <m:ctrlPr>
                              <a:rPr lang="en-US" altLang="ja-JP" sz="1400" i="1" kern="100">
                                <a:latin typeface="Cambria Math" panose="02040503050406030204" pitchFamily="18" charset="0"/>
                                <a:ea typeface="XITS Math" panose="02000503000000000000" pitchFamily="50" charset="0"/>
                                <a:cs typeface="XITS Math" panose="02000503000000000000" pitchFamily="50" charset="0"/>
                              </a:rPr>
                            </m:ctrlPr>
                          </m:sSubPr>
                          <m:e>
                            <m:r>
                              <a:rPr lang="ja-JP" altLang="en-US" sz="1400" i="1" kern="100">
                                <a:latin typeface="Cambria Math" panose="02040503050406030204" pitchFamily="18" charset="0"/>
                                <a:cs typeface="XITS Math" panose="02000503000000000000" pitchFamily="50" charset="0"/>
                              </a:rPr>
                              <m:t>𝜀</m:t>
                            </m:r>
                          </m:e>
                          <m:sub>
                            <m:r>
                              <a:rPr lang="en-US" altLang="ja-JP" sz="1400" i="1" kern="100">
                                <a:latin typeface="Cambria Math" panose="02040503050406030204" pitchFamily="18" charset="0"/>
                                <a:ea typeface="XITS Math" panose="02000503000000000000" pitchFamily="50" charset="0"/>
                                <a:cs typeface="XITS Math" panose="02000503000000000000" pitchFamily="50" charset="0"/>
                              </a:rPr>
                              <m:t>𝑟</m:t>
                            </m:r>
                          </m:sub>
                        </m:sSub>
                      </m:e>
                    </m:acc>
                    <m:r>
                      <a:rPr lang="en-US" altLang="ja-JP" sz="1400" b="0" i="1" kern="100" smtClean="0">
                        <a:effectLst/>
                        <a:latin typeface="Cambria Math" panose="02040503050406030204" pitchFamily="18" charset="0"/>
                        <a:ea typeface="XITS Math" panose="02000503000000000000" pitchFamily="50" charset="0"/>
                        <a:cs typeface="XITS Math" panose="02000503000000000000" pitchFamily="50" charset="0"/>
                      </a:rPr>
                      <m:t>=</m:t>
                    </m:r>
                    <m:sSubSup>
                      <m:sSubSupPr>
                        <m:ctrlPr>
                          <a:rPr lang="en-US" altLang="ja-JP" sz="1400" i="1" kern="100">
                            <a:latin typeface="Cambria Math" panose="02040503050406030204" pitchFamily="18" charset="0"/>
                            <a:ea typeface="XITS Math" panose="02000503000000000000" pitchFamily="50" charset="0"/>
                            <a:cs typeface="XITS Math" panose="02000503000000000000" pitchFamily="50" charset="0"/>
                          </a:rPr>
                        </m:ctrlPr>
                      </m:sSubSupPr>
                      <m:e>
                        <m:r>
                          <a:rPr lang="ja-JP" altLang="en-US" sz="1400" i="1" kern="100">
                            <a:latin typeface="Cambria Math" panose="02040503050406030204" pitchFamily="18" charset="0"/>
                            <a:cs typeface="XITS Math" panose="02000503000000000000" pitchFamily="50" charset="0"/>
                          </a:rPr>
                          <m:t>𝜀</m:t>
                        </m:r>
                      </m:e>
                      <m:sub>
                        <m:r>
                          <a:rPr lang="en-US" altLang="ja-JP" sz="1400" i="1" kern="100">
                            <a:latin typeface="Cambria Math" panose="02040503050406030204" pitchFamily="18" charset="0"/>
                            <a:ea typeface="XITS Math" panose="02000503000000000000" pitchFamily="50" charset="0"/>
                            <a:cs typeface="XITS Math" panose="02000503000000000000" pitchFamily="50" charset="0"/>
                          </a:rPr>
                          <m:t>𝑟</m:t>
                        </m:r>
                      </m:sub>
                      <m:sup>
                        <m:r>
                          <a:rPr lang="en-US" altLang="ja-JP" sz="1400" i="1" kern="100">
                            <a:latin typeface="Cambria Math" panose="02040503050406030204" pitchFamily="18" charset="0"/>
                            <a:ea typeface="XITS Math" panose="02000503000000000000" pitchFamily="50" charset="0"/>
                            <a:cs typeface="XITS Math" panose="02000503000000000000" pitchFamily="50" charset="0"/>
                          </a:rPr>
                          <m:t>′</m:t>
                        </m:r>
                      </m:sup>
                    </m:sSubSup>
                    <m:r>
                      <a:rPr lang="en-US" altLang="ja-JP" sz="1400" i="1" kern="100">
                        <a:latin typeface="Cambria Math" panose="02040503050406030204" pitchFamily="18" charset="0"/>
                        <a:ea typeface="XITS Math" panose="02000503000000000000" pitchFamily="50" charset="0"/>
                        <a:cs typeface="XITS Math" panose="02000503000000000000" pitchFamily="50" charset="0"/>
                      </a:rPr>
                      <m:t>−</m:t>
                    </m:r>
                    <m:r>
                      <a:rPr lang="en-US" altLang="ja-JP" sz="1400" i="1" kern="100">
                        <a:latin typeface="Cambria Math" panose="02040503050406030204" pitchFamily="18" charset="0"/>
                        <a:ea typeface="XITS Math" panose="02000503000000000000" pitchFamily="50" charset="0"/>
                        <a:cs typeface="XITS Math" panose="02000503000000000000" pitchFamily="50" charset="0"/>
                      </a:rPr>
                      <m:t>𝑗</m:t>
                    </m:r>
                    <m:sSubSup>
                      <m:sSubSupPr>
                        <m:ctrlPr>
                          <a:rPr lang="en-US" altLang="ja-JP" sz="1400" i="1" kern="100">
                            <a:latin typeface="Cambria Math" panose="02040503050406030204" pitchFamily="18" charset="0"/>
                            <a:ea typeface="XITS Math" panose="02000503000000000000" pitchFamily="50" charset="0"/>
                            <a:cs typeface="XITS Math" panose="02000503000000000000" pitchFamily="50" charset="0"/>
                          </a:rPr>
                        </m:ctrlPr>
                      </m:sSubSupPr>
                      <m:e>
                        <m:r>
                          <a:rPr lang="ja-JP" altLang="en-US" sz="1400" i="1" kern="100">
                            <a:latin typeface="Cambria Math" panose="02040503050406030204" pitchFamily="18" charset="0"/>
                            <a:cs typeface="XITS Math" panose="02000503000000000000" pitchFamily="50" charset="0"/>
                          </a:rPr>
                          <m:t>𝜀</m:t>
                        </m:r>
                      </m:e>
                      <m:sub>
                        <m:r>
                          <a:rPr lang="en-US" altLang="ja-JP" sz="1400" i="1" kern="100">
                            <a:latin typeface="Cambria Math" panose="02040503050406030204" pitchFamily="18" charset="0"/>
                            <a:ea typeface="XITS Math" panose="02000503000000000000" pitchFamily="50" charset="0"/>
                            <a:cs typeface="XITS Math" panose="02000503000000000000" pitchFamily="50" charset="0"/>
                          </a:rPr>
                          <m:t>𝑟</m:t>
                        </m:r>
                      </m:sub>
                      <m:sup>
                        <m:r>
                          <a:rPr lang="en-US" altLang="ja-JP" sz="1400" i="1" kern="100">
                            <a:latin typeface="Cambria Math" panose="02040503050406030204" pitchFamily="18" charset="0"/>
                            <a:ea typeface="XITS Math" panose="02000503000000000000" pitchFamily="50" charset="0"/>
                            <a:cs typeface="XITS Math" panose="02000503000000000000" pitchFamily="50" charset="0"/>
                          </a:rPr>
                          <m:t>′</m:t>
                        </m:r>
                      </m:sup>
                    </m:sSubSup>
                    <m:func>
                      <m:funcPr>
                        <m:ctrlPr>
                          <a:rPr lang="en-US" altLang="ja-JP" sz="1400" i="1" kern="100">
                            <a:latin typeface="Cambria Math" panose="02040503050406030204" pitchFamily="18" charset="0"/>
                            <a:ea typeface="XITS Math" panose="02000503000000000000" pitchFamily="50" charset="0"/>
                            <a:cs typeface="XITS Math" panose="02000503000000000000" pitchFamily="50" charset="0"/>
                          </a:rPr>
                        </m:ctrlPr>
                      </m:funcPr>
                      <m:fName>
                        <m:r>
                          <m:rPr>
                            <m:sty m:val="p"/>
                          </m:rPr>
                          <a:rPr lang="en-US" altLang="ja-JP" sz="1400" kern="100">
                            <a:latin typeface="Cambria Math" panose="02040503050406030204" pitchFamily="18" charset="0"/>
                            <a:ea typeface="XITS Math" panose="02000503000000000000" pitchFamily="50" charset="0"/>
                            <a:cs typeface="XITS Math" panose="02000503000000000000" pitchFamily="50" charset="0"/>
                          </a:rPr>
                          <m:t>tan</m:t>
                        </m:r>
                      </m:fName>
                      <m:e>
                        <m:r>
                          <a:rPr lang="en-US" altLang="ja-JP" sz="1400" i="1" kern="100">
                            <a:latin typeface="Cambria Math" panose="02040503050406030204" pitchFamily="18" charset="0"/>
                            <a:ea typeface="XITS Math" panose="02000503000000000000" pitchFamily="50" charset="0"/>
                            <a:cs typeface="XITS Math" panose="02000503000000000000" pitchFamily="50" charset="0"/>
                          </a:rPr>
                          <m:t>𝛿</m:t>
                        </m:r>
                      </m:e>
                    </m:func>
                    <m:r>
                      <a:rPr lang="en-US" altLang="ja-JP" sz="1400" i="1" kern="100">
                        <a:latin typeface="Cambria Math" panose="02040503050406030204" pitchFamily="18" charset="0"/>
                        <a:ea typeface="XITS Math" panose="02000503000000000000" pitchFamily="50" charset="0"/>
                        <a:cs typeface="XITS Math" panose="02000503000000000000" pitchFamily="50" charset="0"/>
                      </a:rPr>
                      <m:t>=</m:t>
                    </m:r>
                    <m:sSubSup>
                      <m:sSubSupPr>
                        <m:ctrlPr>
                          <a:rPr lang="en-US" altLang="ja-JP" sz="1400" i="1" kern="100">
                            <a:latin typeface="Cambria Math" panose="02040503050406030204" pitchFamily="18" charset="0"/>
                            <a:ea typeface="XITS Math" panose="02000503000000000000" pitchFamily="50" charset="0"/>
                            <a:cs typeface="XITS Math" panose="02000503000000000000" pitchFamily="50" charset="0"/>
                          </a:rPr>
                        </m:ctrlPr>
                      </m:sSubSupPr>
                      <m:e>
                        <m:r>
                          <a:rPr lang="ja-JP" altLang="en-US" sz="1400" i="1" kern="100">
                            <a:latin typeface="Cambria Math" panose="02040503050406030204" pitchFamily="18" charset="0"/>
                            <a:cs typeface="XITS Math" panose="02000503000000000000" pitchFamily="50" charset="0"/>
                          </a:rPr>
                          <m:t>𝜀</m:t>
                        </m:r>
                      </m:e>
                      <m:sub>
                        <m:r>
                          <a:rPr lang="en-US" altLang="ja-JP" sz="1400" i="1" kern="100">
                            <a:latin typeface="Cambria Math" panose="02040503050406030204" pitchFamily="18" charset="0"/>
                            <a:ea typeface="XITS Math" panose="02000503000000000000" pitchFamily="50" charset="0"/>
                            <a:cs typeface="XITS Math" panose="02000503000000000000" pitchFamily="50" charset="0"/>
                          </a:rPr>
                          <m:t>𝑟</m:t>
                        </m:r>
                      </m:sub>
                      <m:sup>
                        <m:r>
                          <a:rPr lang="en-US" altLang="ja-JP" sz="1400" i="1" kern="100">
                            <a:latin typeface="Cambria Math" panose="02040503050406030204" pitchFamily="18" charset="0"/>
                            <a:ea typeface="XITS Math" panose="02000503000000000000" pitchFamily="50" charset="0"/>
                            <a:cs typeface="XITS Math" panose="02000503000000000000" pitchFamily="50" charset="0"/>
                          </a:rPr>
                          <m:t>′</m:t>
                        </m:r>
                      </m:sup>
                    </m:sSubSup>
                    <m:r>
                      <a:rPr lang="en-US" altLang="ja-JP" sz="1400" i="1" kern="100">
                        <a:latin typeface="Cambria Math" panose="02040503050406030204" pitchFamily="18" charset="0"/>
                        <a:ea typeface="XITS Math" panose="02000503000000000000" pitchFamily="50" charset="0"/>
                        <a:cs typeface="XITS Math" panose="02000503000000000000" pitchFamily="50" charset="0"/>
                      </a:rPr>
                      <m:t>−</m:t>
                    </m:r>
                    <m:r>
                      <a:rPr lang="en-US" altLang="ja-JP" sz="1400" i="1" kern="100">
                        <a:latin typeface="Cambria Math" panose="02040503050406030204" pitchFamily="18" charset="0"/>
                        <a:ea typeface="XITS Math" panose="02000503000000000000" pitchFamily="50" charset="0"/>
                        <a:cs typeface="XITS Math" panose="02000503000000000000" pitchFamily="50" charset="0"/>
                      </a:rPr>
                      <m:t>𝑗</m:t>
                    </m:r>
                    <m:sSubSup>
                      <m:sSubSupPr>
                        <m:ctrlPr>
                          <a:rPr lang="en-US" altLang="ja-JP" sz="1400" i="1" kern="100">
                            <a:latin typeface="Cambria Math" panose="02040503050406030204" pitchFamily="18" charset="0"/>
                            <a:ea typeface="XITS Math" panose="02000503000000000000" pitchFamily="50" charset="0"/>
                            <a:cs typeface="XITS Math" panose="02000503000000000000" pitchFamily="50" charset="0"/>
                          </a:rPr>
                        </m:ctrlPr>
                      </m:sSubSupPr>
                      <m:e>
                        <m:r>
                          <a:rPr lang="ja-JP" altLang="en-US" sz="1400" i="1" kern="100">
                            <a:latin typeface="Cambria Math" panose="02040503050406030204" pitchFamily="18" charset="0"/>
                            <a:cs typeface="XITS Math" panose="02000503000000000000" pitchFamily="50" charset="0"/>
                          </a:rPr>
                          <m:t>𝜀</m:t>
                        </m:r>
                      </m:e>
                      <m:sub>
                        <m:r>
                          <a:rPr lang="en-US" altLang="ja-JP" sz="1400" i="1" kern="100">
                            <a:latin typeface="Cambria Math" panose="02040503050406030204" pitchFamily="18" charset="0"/>
                            <a:ea typeface="XITS Math" panose="02000503000000000000" pitchFamily="50" charset="0"/>
                            <a:cs typeface="XITS Math" panose="02000503000000000000" pitchFamily="50" charset="0"/>
                          </a:rPr>
                          <m:t>𝑟</m:t>
                        </m:r>
                      </m:sub>
                      <m:sup>
                        <m:r>
                          <a:rPr lang="en-US" altLang="ja-JP" sz="1400" i="1" kern="100">
                            <a:latin typeface="Cambria Math" panose="02040503050406030204" pitchFamily="18" charset="0"/>
                            <a:ea typeface="XITS Math" panose="02000503000000000000" pitchFamily="50" charset="0"/>
                            <a:cs typeface="XITS Math" panose="02000503000000000000" pitchFamily="50" charset="0"/>
                          </a:rPr>
                          <m:t>′′</m:t>
                        </m:r>
                      </m:sup>
                    </m:sSubSup>
                  </m:oMath>
                </a14:m>
                <a:r>
                  <a:rPr lang="en-US" altLang="ja-JP" sz="1400" kern="100" dirty="0">
                    <a:latin typeface="XITS Math" panose="02000503000000000000" pitchFamily="50" charset="0"/>
                    <a:ea typeface="XITS Math" panose="02000503000000000000" pitchFamily="50" charset="0"/>
                    <a:cs typeface="XITS Math" panose="02000503000000000000" pitchFamily="50" charset="0"/>
                  </a:rPr>
                  <a:t> </a:t>
                </a:r>
                <a:br>
                  <a:rPr lang="en-US" altLang="ja-JP" sz="1400" kern="100" dirty="0">
                    <a:latin typeface="XITS Math" panose="02000503000000000000" pitchFamily="50" charset="0"/>
                    <a:ea typeface="XITS Math" panose="02000503000000000000" pitchFamily="50" charset="0"/>
                    <a:cs typeface="XITS Math" panose="02000503000000000000" pitchFamily="50" charset="0"/>
                  </a:rPr>
                </a:br>
                <a14:m>
                  <m:oMathPara xmlns:m="http://schemas.openxmlformats.org/officeDocument/2006/math">
                    <m:oMathParaPr>
                      <m:jc m:val="left"/>
                    </m:oMathParaPr>
                    <m:oMath xmlns:m="http://schemas.openxmlformats.org/officeDocument/2006/math">
                      <m:func>
                        <m:funcPr>
                          <m:ctrlPr>
                            <a:rPr lang="ar-AE" altLang="ja-JP" sz="1400" i="1" dirty="0">
                              <a:latin typeface="Cambria Math" panose="02040503050406030204" pitchFamily="18" charset="0"/>
                            </a:rPr>
                          </m:ctrlPr>
                        </m:funcPr>
                        <m:fName>
                          <m:r>
                            <m:rPr>
                              <m:sty m:val="p"/>
                            </m:rPr>
                            <a:rPr lang="en-US" altLang="ja-JP" sz="1400" dirty="0">
                              <a:latin typeface="Cambria Math" panose="02040503050406030204" pitchFamily="18" charset="0"/>
                            </a:rPr>
                            <m:t>tan</m:t>
                          </m:r>
                        </m:fName>
                        <m:e>
                          <m:r>
                            <a:rPr lang="ja-JP" altLang="ar-AE" sz="1400" i="1" dirty="0">
                              <a:latin typeface="Cambria Math" panose="02040503050406030204" pitchFamily="18" charset="0"/>
                            </a:rPr>
                            <m:t>𝛿</m:t>
                          </m:r>
                        </m:e>
                      </m:func>
                      <m:r>
                        <a:rPr lang="ar-AE" altLang="ja-JP" sz="1400" i="1" dirty="0">
                          <a:latin typeface="Cambria Math" panose="02040503050406030204" pitchFamily="18" charset="0"/>
                        </a:rPr>
                        <m:t>=</m:t>
                      </m:r>
                      <m:r>
                        <a:rPr lang="ja-JP" altLang="ar-AE" sz="1400" i="1" dirty="0">
                          <a:latin typeface="Cambria Math" panose="02040503050406030204" pitchFamily="18" charset="0"/>
                        </a:rPr>
                        <m:t>𝐾</m:t>
                      </m:r>
                      <m:d>
                        <m:dPr>
                          <m:ctrlPr>
                            <a:rPr lang="ar-AE" altLang="ja-JP" sz="1400" i="1" dirty="0">
                              <a:latin typeface="Cambria Math" panose="02040503050406030204" pitchFamily="18" charset="0"/>
                            </a:rPr>
                          </m:ctrlPr>
                        </m:dPr>
                        <m:e>
                          <m:f>
                            <m:fPr>
                              <m:ctrlPr>
                                <a:rPr lang="ar-AE" altLang="ja-JP" sz="1400" i="1" dirty="0">
                                  <a:latin typeface="Cambria Math" panose="02040503050406030204" pitchFamily="18" charset="0"/>
                                </a:rPr>
                              </m:ctrlPr>
                            </m:fPr>
                            <m:num>
                              <m:r>
                                <a:rPr lang="ar-AE" altLang="ja-JP" sz="1400" i="1" dirty="0">
                                  <a:latin typeface="Cambria Math" panose="02040503050406030204" pitchFamily="18" charset="0"/>
                                </a:rPr>
                                <m:t>1</m:t>
                              </m:r>
                            </m:num>
                            <m:den>
                              <m:sSub>
                                <m:sSubPr>
                                  <m:ctrlPr>
                                    <a:rPr lang="ar-AE" altLang="ja-JP" sz="1400" i="1" dirty="0" err="1">
                                      <a:latin typeface="Cambria Math" panose="02040503050406030204" pitchFamily="18" charset="0"/>
                                    </a:rPr>
                                  </m:ctrlPr>
                                </m:sSubPr>
                                <m:e>
                                  <m:r>
                                    <a:rPr lang="ja-JP" altLang="ar-AE" sz="1400" i="1" dirty="0" err="1">
                                      <a:latin typeface="Cambria Math" panose="02040503050406030204" pitchFamily="18" charset="0"/>
                                    </a:rPr>
                                    <m:t>𝑄</m:t>
                                  </m:r>
                                </m:e>
                                <m:sub>
                                  <m:r>
                                    <a:rPr lang="ja-JP" altLang="ar-AE" sz="1400" i="1" dirty="0" err="1">
                                      <a:latin typeface="Cambria Math" panose="02040503050406030204" pitchFamily="18" charset="0"/>
                                    </a:rPr>
                                    <m:t>𝑢</m:t>
                                  </m:r>
                                </m:sub>
                              </m:sSub>
                            </m:den>
                          </m:f>
                          <m:r>
                            <a:rPr lang="ar-AE" altLang="ja-JP" sz="1400" i="1" dirty="0">
                              <a:latin typeface="Cambria Math" panose="02040503050406030204" pitchFamily="18" charset="0"/>
                            </a:rPr>
                            <m:t>−</m:t>
                          </m:r>
                          <m:f>
                            <m:fPr>
                              <m:ctrlPr>
                                <a:rPr lang="ar-AE" altLang="ja-JP" sz="1400" i="1" dirty="0">
                                  <a:latin typeface="Cambria Math" panose="02040503050406030204" pitchFamily="18" charset="0"/>
                                </a:rPr>
                              </m:ctrlPr>
                            </m:fPr>
                            <m:num>
                              <m:r>
                                <a:rPr lang="ar-AE" altLang="ja-JP" sz="1400" i="1" dirty="0">
                                  <a:latin typeface="Cambria Math" panose="02040503050406030204" pitchFamily="18" charset="0"/>
                                </a:rPr>
                                <m:t>1</m:t>
                              </m:r>
                            </m:num>
                            <m:den>
                              <m:sSub>
                                <m:sSubPr>
                                  <m:ctrlPr>
                                    <a:rPr lang="ar-AE" altLang="ja-JP" sz="1400" i="1" dirty="0" err="1">
                                      <a:latin typeface="Cambria Math" panose="02040503050406030204" pitchFamily="18" charset="0"/>
                                    </a:rPr>
                                  </m:ctrlPr>
                                </m:sSubPr>
                                <m:e>
                                  <m:r>
                                    <a:rPr lang="ja-JP" altLang="ar-AE" sz="1400" i="1" dirty="0" err="1">
                                      <a:latin typeface="Cambria Math" panose="02040503050406030204" pitchFamily="18" charset="0"/>
                                    </a:rPr>
                                    <m:t>𝑄</m:t>
                                  </m:r>
                                </m:e>
                                <m:sub>
                                  <m:r>
                                    <a:rPr lang="ja-JP" altLang="ar-AE" sz="1400" i="1" dirty="0" err="1">
                                      <a:latin typeface="Cambria Math" panose="02040503050406030204" pitchFamily="18" charset="0"/>
                                    </a:rPr>
                                    <m:t>𝑐</m:t>
                                  </m:r>
                                </m:sub>
                              </m:sSub>
                            </m:den>
                          </m:f>
                        </m:e>
                      </m:d>
                    </m:oMath>
                  </m:oMathPara>
                </a14:m>
                <a:endParaRPr lang="ar-AE" altLang="ja-JP" sz="1400" dirty="0"/>
              </a:p>
              <a:p>
                <a:pPr>
                  <a:lnSpc>
                    <a:spcPct val="107000"/>
                  </a:lnSpc>
                  <a:spcAft>
                    <a:spcPts val="800"/>
                  </a:spcAft>
                </a:pPr>
                <a:endParaRPr lang="en-US" altLang="ja-JP" sz="1400" b="0" kern="100" dirty="0">
                  <a:effectLst/>
                  <a:latin typeface="XITS Math" panose="02000503000000000000" pitchFamily="50" charset="0"/>
                  <a:ea typeface="XITS Math" panose="02000503000000000000" pitchFamily="50" charset="0"/>
                  <a:cs typeface="XITS Math" panose="02000503000000000000" pitchFamily="50" charset="0"/>
                </a:endParaRPr>
              </a:p>
            </p:txBody>
          </p:sp>
        </mc:Choice>
        <mc:Fallback xmlns="">
          <p:sp>
            <p:nvSpPr>
              <p:cNvPr id="4" name="テキスト ボックス 3">
                <a:extLst>
                  <a:ext uri="{FF2B5EF4-FFF2-40B4-BE49-F238E27FC236}">
                    <a16:creationId xmlns:a16="http://schemas.microsoft.com/office/drawing/2014/main" id="{D6B92CF5-FF52-7313-9ECF-78B531F2EB8F}"/>
                  </a:ext>
                </a:extLst>
              </p:cNvPr>
              <p:cNvSpPr txBox="1">
                <a:spLocks noRot="1" noChangeAspect="1" noMove="1" noResize="1" noEditPoints="1" noAdjustHandles="1" noChangeArrowheads="1" noChangeShapeType="1" noTextEdit="1"/>
              </p:cNvSpPr>
              <p:nvPr/>
            </p:nvSpPr>
            <p:spPr>
              <a:xfrm>
                <a:off x="5952564" y="5515942"/>
                <a:ext cx="2856156" cy="1400640"/>
              </a:xfrm>
              <a:prstGeom prst="rect">
                <a:avLst/>
              </a:prstGeom>
              <a:blipFill>
                <a:blip r:embed="rId7"/>
                <a:stretch>
                  <a:fillRect l="-640" t="-1304"/>
                </a:stretch>
              </a:blipFill>
            </p:spPr>
            <p:txBody>
              <a:bodyPr/>
              <a:lstStyle/>
              <a:p>
                <a:r>
                  <a:rPr lang="ja-JP" altLang="en-US">
                    <a:noFill/>
                  </a:rPr>
                  <a:t> </a:t>
                </a:r>
              </a:p>
            </p:txBody>
          </p:sp>
        </mc:Fallback>
      </mc:AlternateContent>
      <p:sp>
        <p:nvSpPr>
          <p:cNvPr id="5" name="テキスト ボックス 4">
            <a:extLst>
              <a:ext uri="{FF2B5EF4-FFF2-40B4-BE49-F238E27FC236}">
                <a16:creationId xmlns:a16="http://schemas.microsoft.com/office/drawing/2014/main" id="{36E3CAD8-DC48-BECC-2C72-A7BDB06D5A23}"/>
              </a:ext>
            </a:extLst>
          </p:cNvPr>
          <p:cNvSpPr txBox="1"/>
          <p:nvPr/>
        </p:nvSpPr>
        <p:spPr>
          <a:xfrm>
            <a:off x="6287844" y="6216262"/>
            <a:ext cx="2645857" cy="307777"/>
          </a:xfrm>
          <a:prstGeom prst="rect">
            <a:avLst/>
          </a:prstGeom>
          <a:noFill/>
        </p:spPr>
        <p:txBody>
          <a:bodyPr wrap="square" anchor="t">
            <a:spAutoFit/>
          </a:bodyPr>
          <a:lstStyle/>
          <a:p>
            <a:endParaRPr sz="1400" dirty="0"/>
          </a:p>
        </p:txBody>
      </p:sp>
      <p:sp>
        <p:nvSpPr>
          <p:cNvPr id="6" name="テキスト ボックス 5">
            <a:extLst>
              <a:ext uri="{FF2B5EF4-FFF2-40B4-BE49-F238E27FC236}">
                <a16:creationId xmlns:a16="http://schemas.microsoft.com/office/drawing/2014/main" id="{E260AF29-8C85-7632-0BE8-DE99C453E6D4}"/>
              </a:ext>
            </a:extLst>
          </p:cNvPr>
          <p:cNvSpPr txBox="1"/>
          <p:nvPr/>
        </p:nvSpPr>
        <p:spPr>
          <a:xfrm>
            <a:off x="605796" y="368983"/>
            <a:ext cx="3636004" cy="369332"/>
          </a:xfrm>
          <a:prstGeom prst="rect">
            <a:avLst/>
          </a:prstGeom>
          <a:noFill/>
        </p:spPr>
        <p:txBody>
          <a:bodyPr wrap="square" anchor="t">
            <a:spAutoFit/>
          </a:bodyPr>
          <a:lstStyle/>
          <a:p>
            <a:endParaRPr dirty="0"/>
          </a:p>
        </p:txBody>
      </p:sp>
      <p:sp>
        <p:nvSpPr>
          <p:cNvPr id="9" name="テキスト ボックス 8">
            <a:extLst>
              <a:ext uri="{FF2B5EF4-FFF2-40B4-BE49-F238E27FC236}">
                <a16:creationId xmlns:a16="http://schemas.microsoft.com/office/drawing/2014/main" id="{60B2235C-5704-78C8-4D75-9BE15DB7EE2F}"/>
              </a:ext>
            </a:extLst>
          </p:cNvPr>
          <p:cNvSpPr txBox="1"/>
          <p:nvPr/>
        </p:nvSpPr>
        <p:spPr>
          <a:xfrm>
            <a:off x="0" y="427367"/>
            <a:ext cx="9144000" cy="338554"/>
          </a:xfrm>
          <a:prstGeom prst="rect">
            <a:avLst/>
          </a:prstGeom>
          <a:noFill/>
        </p:spPr>
        <p:txBody>
          <a:bodyPr wrap="square">
            <a:spAutoFit/>
          </a:bodyPr>
          <a:lstStyle/>
          <a:p>
            <a:pPr algn="ctr"/>
            <a:r>
              <a:rPr lang="ja-JP" altLang="en-US" sz="1600" dirty="0"/>
              <a:t>結論：測定結果は既報の特性と整合 ➡ 本測定手法の妥当性を確認</a:t>
            </a:r>
          </a:p>
        </p:txBody>
      </p:sp>
      <p:sp>
        <p:nvSpPr>
          <p:cNvPr id="14" name="テキスト ボックス 13">
            <a:extLst>
              <a:ext uri="{FF2B5EF4-FFF2-40B4-BE49-F238E27FC236}">
                <a16:creationId xmlns:a16="http://schemas.microsoft.com/office/drawing/2014/main" id="{A5D388FC-2C36-64B2-95D2-4F2C489F6EC9}"/>
              </a:ext>
            </a:extLst>
          </p:cNvPr>
          <p:cNvSpPr txBox="1"/>
          <p:nvPr/>
        </p:nvSpPr>
        <p:spPr>
          <a:xfrm>
            <a:off x="1037123" y="2229024"/>
            <a:ext cx="2976612" cy="369332"/>
          </a:xfrm>
          <a:prstGeom prst="rect">
            <a:avLst/>
          </a:prstGeom>
          <a:solidFill>
            <a:schemeClr val="bg1">
              <a:alpha val="75000"/>
            </a:schemeClr>
          </a:solidFill>
        </p:spPr>
        <p:txBody>
          <a:bodyPr wrap="square">
            <a:spAutoFit/>
          </a:bodyPr>
          <a:lstStyle/>
          <a:p>
            <a:pPr algn="ctr"/>
            <a:r>
              <a:rPr lang="ja-JP" altLang="en-US" dirty="0"/>
              <a:t>ほぼ一定（平均 約</a:t>
            </a:r>
            <a:r>
              <a:rPr lang="en-US" altLang="ja-JP" dirty="0"/>
              <a:t>3.59</a:t>
            </a:r>
            <a:r>
              <a:rPr lang="ja-JP" altLang="en-US" dirty="0"/>
              <a:t>）</a:t>
            </a:r>
          </a:p>
        </p:txBody>
      </p:sp>
      <p:sp>
        <p:nvSpPr>
          <p:cNvPr id="17" name="テキスト ボックス 16">
            <a:extLst>
              <a:ext uri="{FF2B5EF4-FFF2-40B4-BE49-F238E27FC236}">
                <a16:creationId xmlns:a16="http://schemas.microsoft.com/office/drawing/2014/main" id="{C569DA3F-2926-67C6-AAE3-705F8852DB3E}"/>
              </a:ext>
            </a:extLst>
          </p:cNvPr>
          <p:cNvSpPr txBox="1"/>
          <p:nvPr/>
        </p:nvSpPr>
        <p:spPr>
          <a:xfrm>
            <a:off x="5712864" y="3820758"/>
            <a:ext cx="2976612" cy="369332"/>
          </a:xfrm>
          <a:prstGeom prst="rect">
            <a:avLst/>
          </a:prstGeom>
          <a:solidFill>
            <a:schemeClr val="bg1">
              <a:alpha val="75000"/>
            </a:schemeClr>
          </a:solidFill>
        </p:spPr>
        <p:txBody>
          <a:bodyPr wrap="square">
            <a:spAutoFit/>
          </a:bodyPr>
          <a:lstStyle/>
          <a:p>
            <a:pPr algn="ctr"/>
            <a:r>
              <a:rPr lang="ja-JP" altLang="en-US" dirty="0"/>
              <a:t>周波数に比例して増加</a:t>
            </a:r>
          </a:p>
        </p:txBody>
      </p:sp>
      <p:sp>
        <p:nvSpPr>
          <p:cNvPr id="21" name="テキスト ボックス 20">
            <a:extLst>
              <a:ext uri="{FF2B5EF4-FFF2-40B4-BE49-F238E27FC236}">
                <a16:creationId xmlns:a16="http://schemas.microsoft.com/office/drawing/2014/main" id="{C0390F0B-A2A3-684C-17A0-4F53C09F556F}"/>
              </a:ext>
            </a:extLst>
          </p:cNvPr>
          <p:cNvSpPr txBox="1"/>
          <p:nvPr/>
        </p:nvSpPr>
        <p:spPr>
          <a:xfrm>
            <a:off x="797963" y="5569931"/>
            <a:ext cx="4914901" cy="646331"/>
          </a:xfrm>
          <a:prstGeom prst="rect">
            <a:avLst/>
          </a:prstGeom>
          <a:noFill/>
        </p:spPr>
        <p:txBody>
          <a:bodyPr wrap="square">
            <a:spAutoFit/>
          </a:bodyPr>
          <a:lstStyle/>
          <a:p>
            <a:r>
              <a:rPr lang="ja-JP" altLang="en-US" dirty="0"/>
              <a:t>➡ この値で次の</a:t>
            </a:r>
            <a:br>
              <a:rPr lang="en-US" altLang="ja-JP" dirty="0"/>
            </a:br>
            <a:r>
              <a:rPr lang="en-US" altLang="ja-JP" dirty="0"/>
              <a:t>【</a:t>
            </a:r>
            <a:r>
              <a:rPr lang="ja-JP" altLang="en-US" dirty="0"/>
              <a:t>実効導電率（表面粗さの影響）</a:t>
            </a:r>
            <a:r>
              <a:rPr lang="en-US" altLang="ja-JP" dirty="0"/>
              <a:t>】</a:t>
            </a:r>
            <a:r>
              <a:rPr lang="ja-JP" altLang="en-US" dirty="0"/>
              <a:t>の評価へ</a:t>
            </a:r>
          </a:p>
        </p:txBody>
      </p:sp>
    </p:spTree>
    <p:extLst>
      <p:ext uri="{BB962C8B-B14F-4D97-AF65-F5344CB8AC3E}">
        <p14:creationId xmlns:p14="http://schemas.microsoft.com/office/powerpoint/2010/main" val="31321000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メイリオ1">
      <a:majorFont>
        <a:latin typeface="Meiryo UI"/>
        <a:ea typeface="メイリオ"/>
        <a:cs typeface=""/>
      </a:majorFont>
      <a:minorFont>
        <a:latin typeface="Meiryo UI"/>
        <a:ea typeface="メイリオ"/>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kumimoji="1" dirty="0" smtClean="0">
            <a:latin typeface="メイリオ" panose="020B0604030504040204" pitchFamily="50" charset="-128"/>
            <a:ea typeface="メイリオ" panose="020B0604030504040204" pitchFamily="50" charset="-128"/>
          </a:defRPr>
        </a:defPPr>
      </a:lstStyle>
    </a:txDef>
  </a:objectDefaults>
  <a:extraClrSchemeLst/>
  <a:extLst>
    <a:ext uri="{05A4C25C-085E-4340-85A3-A5531E510DB2}">
      <thm15:themeFamily xmlns:thm15="http://schemas.microsoft.com/office/thememl/2012/main" name="プレゼンテーション1" id="{8B79A86E-6EAB-414C-91E3-DA06365B7895}" vid="{8A5ADB7D-E795-4F50-AFED-A0C38716426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MS P">
      <a:majorFont>
        <a:latin typeface="ＭＳ Ｐゴシック"/>
        <a:ea typeface="ＭＳ Ｐゴシック"/>
        <a:cs typeface=""/>
      </a:majorFont>
      <a:minorFont>
        <a:latin typeface="ＭＳ Ｐゴシック"/>
        <a:ea typeface="ＭＳ Ｐゴシック"/>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AB366DCA50AAE04BBD76DE947E40B5C8" ma:contentTypeVersion="4" ma:contentTypeDescription="新しいドキュメントを作成します。" ma:contentTypeScope="" ma:versionID="3825dfa84b3eb712724447fa1fb3b4d3">
  <xsd:schema xmlns:xsd="http://www.w3.org/2001/XMLSchema" xmlns:xs="http://www.w3.org/2001/XMLSchema" xmlns:p="http://schemas.microsoft.com/office/2006/metadata/properties" xmlns:ns2="45fe5d81-37b9-4a18-9842-aa7d650383c6" targetNamespace="http://schemas.microsoft.com/office/2006/metadata/properties" ma:root="true" ma:fieldsID="6de50af31b05ee29fbb6b8e893e37e8a" ns2:_="">
    <xsd:import namespace="45fe5d81-37b9-4a18-9842-aa7d650383c6"/>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fe5d81-37b9-4a18-9842-aa7d650383c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BillingMetadata" ma:index="11" nillable="true" ma:displayName="MediaServiceBillingMetadata" ma:hidden="true" ma:internalName="MediaServiceBilling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B502642-D094-4460-9A0D-16E62214348A}">
  <ds:schemaRefs>
    <ds:schemaRef ds:uri="45fe5d81-37b9-4a18-9842-aa7d650383c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D46948CA-749C-4F57-B9F1-A31806633AC1}">
  <ds:schemaRefs>
    <ds:schemaRef ds:uri="http://schemas.microsoft.com/sharepoint/v3/contenttype/forms"/>
  </ds:schemaRefs>
</ds:datastoreItem>
</file>

<file path=customXml/itemProps3.xml><?xml version="1.0" encoding="utf-8"?>
<ds:datastoreItem xmlns:ds="http://schemas.openxmlformats.org/officeDocument/2006/customXml" ds:itemID="{C6DDE0B1-EAB8-43F3-B91B-A2317E922556}">
  <ds:schemaRefs>
    <ds:schemaRef ds:uri="http://schemas.microsoft.com/office/infopath/2007/PartnerControls"/>
    <ds:schemaRef ds:uri="http://purl.org/dc/dcmitype/"/>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45fe5d81-37b9-4a18-9842-aa7d650383c6"/>
    <ds:schemaRef ds:uri="http://www.w3.org/XML/1998/namespace"/>
  </ds:schemaRefs>
</ds:datastoreItem>
</file>

<file path=docMetadata/LabelInfo.xml><?xml version="1.0" encoding="utf-8"?>
<clbl:labelList xmlns:clbl="http://schemas.microsoft.com/office/2020/mipLabelMetadata">
  <clbl:label id="{dd8aeaf7-0605-488c-9437-569fde8996b3}" enabled="1" method="Privileged" siteId="{72fe835d-5e95-4512-8ae0-a7b38af25fc8}" removed="0"/>
</clbl:labelList>
</file>

<file path=docProps/app.xml><?xml version="1.0" encoding="utf-8"?>
<Properties xmlns="http://schemas.openxmlformats.org/officeDocument/2006/extended-properties" xmlns:vt="http://schemas.openxmlformats.org/officeDocument/2006/docPropsVTypes">
  <Template>新_春日研究室テンプレート_標準幅</Template>
  <TotalTime>699</TotalTime>
  <Words>3244</Words>
  <Application>Microsoft Office PowerPoint</Application>
  <PresentationFormat>画面に合わせる (4:3)</PresentationFormat>
  <Paragraphs>238</Paragraphs>
  <Slides>13</Slides>
  <Notes>13</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13</vt:i4>
      </vt:variant>
    </vt:vector>
  </HeadingPairs>
  <TitlesOfParts>
    <vt:vector size="22" baseType="lpstr">
      <vt:lpstr>ＭＳ Ｐゴシック</vt:lpstr>
      <vt:lpstr>メイリオ</vt:lpstr>
      <vt:lpstr>游ゴシック</vt:lpstr>
      <vt:lpstr>游明朝</vt:lpstr>
      <vt:lpstr>Arial</vt:lpstr>
      <vt:lpstr>Cambria Math</vt:lpstr>
      <vt:lpstr>Times New Roman</vt:lpstr>
      <vt:lpstr>XITS Math</vt:lpstr>
      <vt:lpstr>Office テーマ</vt:lpstr>
      <vt:lpstr> BCDRを用いた基板の誘電損失と 表面粗さによる電気伝導性の測定</vt:lpstr>
      <vt:lpstr>研究の背景</vt:lpstr>
      <vt:lpstr>表皮効果と表面粗さの関係</vt:lpstr>
      <vt:lpstr>本研究の目的</vt:lpstr>
      <vt:lpstr>測定対象の材料</vt:lpstr>
      <vt:lpstr>BCDR法による測定方法</vt:lpstr>
      <vt:lpstr>測定精度の担保</vt:lpstr>
      <vt:lpstr>測定結果①　Sパラメータ</vt:lpstr>
      <vt:lpstr>測定結果②　複素誘電率</vt:lpstr>
      <vt:lpstr>測定結果③　実効導電率</vt:lpstr>
      <vt:lpstr>減衰定数の算出結果</vt:lpstr>
      <vt:lpstr>今後の展望</vt:lpstr>
      <vt:lpstr>まとめ</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平衡型円板共振器法による導体損失と表皮効果の評価</dc:title>
  <dc:creator>内藤 さくら_長野</dc:creator>
  <cp:lastModifiedBy>栁原 魁人_長野</cp:lastModifiedBy>
  <cp:revision>22</cp:revision>
  <cp:lastPrinted>2025-11-18T05:53:12Z</cp:lastPrinted>
  <dcterms:created xsi:type="dcterms:W3CDTF">2025-09-24T05:03:45Z</dcterms:created>
  <dcterms:modified xsi:type="dcterms:W3CDTF">2026-02-19T19:09:35Z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0x010100AB366DCA50AAE04BBD76DE947E40B5C8</vt:lpwstr>
  </property>
  <property fmtid="{D5CDD505-2E9C-101B-9397-08002B2CF9AE}" pid="3" name="MediaServiceImageTags">
    <vt:lpwstr/>
  </property>
</Properties>
</file>

<file path=docProps/thumbnail.jpeg>
</file>